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321" r:id="rId3"/>
    <p:sldId id="331" r:id="rId4"/>
    <p:sldId id="345" r:id="rId5"/>
    <p:sldId id="320" r:id="rId6"/>
    <p:sldId id="322" r:id="rId7"/>
    <p:sldId id="327" r:id="rId8"/>
    <p:sldId id="329" r:id="rId9"/>
    <p:sldId id="325" r:id="rId10"/>
    <p:sldId id="341" r:id="rId11"/>
    <p:sldId id="342" r:id="rId12"/>
    <p:sldId id="343" r:id="rId13"/>
    <p:sldId id="323" r:id="rId14"/>
    <p:sldId id="335" r:id="rId15"/>
    <p:sldId id="336" r:id="rId16"/>
    <p:sldId id="344" r:id="rId17"/>
    <p:sldId id="279" r:id="rId18"/>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166"/>
    <a:srgbClr val="185C6E"/>
    <a:srgbClr val="64C4DE"/>
    <a:srgbClr val="D1DFE5"/>
    <a:srgbClr val="CCECFF"/>
    <a:srgbClr val="009DC8"/>
    <a:srgbClr val="55A3BB"/>
    <a:srgbClr val="36A7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73" autoAdjust="0"/>
    <p:restoredTop sz="94660"/>
  </p:normalViewPr>
  <p:slideViewPr>
    <p:cSldViewPr snapToGrid="0">
      <p:cViewPr varScale="1">
        <p:scale>
          <a:sx n="109" d="100"/>
          <a:sy n="109" d="100"/>
        </p:scale>
        <p:origin x="16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43979" cy="465774"/>
          </a:xfrm>
          <a:prstGeom prst="rect">
            <a:avLst/>
          </a:prstGeom>
        </p:spPr>
        <p:txBody>
          <a:bodyPr vert="horz" lIns="91559" tIns="45780" rIns="91559" bIns="45780" rtlCol="0"/>
          <a:lstStyle>
            <a:lvl1pPr algn="l">
              <a:defRPr sz="1200"/>
            </a:lvl1pPr>
          </a:lstStyle>
          <a:p>
            <a:endParaRPr lang="en-US"/>
          </a:p>
        </p:txBody>
      </p:sp>
      <p:sp>
        <p:nvSpPr>
          <p:cNvPr id="3" name="Date Placeholder 2"/>
          <p:cNvSpPr>
            <a:spLocks noGrp="1"/>
          </p:cNvSpPr>
          <p:nvPr>
            <p:ph type="dt" sz="quarter" idx="1"/>
          </p:nvPr>
        </p:nvSpPr>
        <p:spPr>
          <a:xfrm>
            <a:off x="3977532" y="0"/>
            <a:ext cx="3043979" cy="465774"/>
          </a:xfrm>
          <a:prstGeom prst="rect">
            <a:avLst/>
          </a:prstGeom>
        </p:spPr>
        <p:txBody>
          <a:bodyPr vert="horz" lIns="91559" tIns="45780" rIns="91559" bIns="45780" rtlCol="0"/>
          <a:lstStyle>
            <a:lvl1pPr algn="r">
              <a:defRPr sz="1200"/>
            </a:lvl1pPr>
          </a:lstStyle>
          <a:p>
            <a:fld id="{3725312C-259A-4315-8DA6-23009F1F4DDD}" type="datetimeFigureOut">
              <a:rPr lang="en-US" smtClean="0"/>
              <a:pPr/>
              <a:t>2/15/2016</a:t>
            </a:fld>
            <a:endParaRPr lang="en-US"/>
          </a:p>
        </p:txBody>
      </p:sp>
      <p:sp>
        <p:nvSpPr>
          <p:cNvPr id="4" name="Footer Placeholder 3"/>
          <p:cNvSpPr>
            <a:spLocks noGrp="1"/>
          </p:cNvSpPr>
          <p:nvPr>
            <p:ph type="ftr" sz="quarter" idx="2"/>
          </p:nvPr>
        </p:nvSpPr>
        <p:spPr>
          <a:xfrm>
            <a:off x="3" y="8841738"/>
            <a:ext cx="3043979" cy="465774"/>
          </a:xfrm>
          <a:prstGeom prst="rect">
            <a:avLst/>
          </a:prstGeom>
        </p:spPr>
        <p:txBody>
          <a:bodyPr vert="horz" lIns="91559" tIns="45780" rIns="91559" bIns="45780" rtlCol="0" anchor="b"/>
          <a:lstStyle>
            <a:lvl1pPr algn="l">
              <a:defRPr sz="1200"/>
            </a:lvl1pPr>
          </a:lstStyle>
          <a:p>
            <a:endParaRPr lang="en-US"/>
          </a:p>
        </p:txBody>
      </p:sp>
      <p:sp>
        <p:nvSpPr>
          <p:cNvPr id="5" name="Slide Number Placeholder 4"/>
          <p:cNvSpPr>
            <a:spLocks noGrp="1"/>
          </p:cNvSpPr>
          <p:nvPr>
            <p:ph type="sldNum" sz="quarter" idx="3"/>
          </p:nvPr>
        </p:nvSpPr>
        <p:spPr>
          <a:xfrm>
            <a:off x="3977532" y="8841738"/>
            <a:ext cx="3043979" cy="465774"/>
          </a:xfrm>
          <a:prstGeom prst="rect">
            <a:avLst/>
          </a:prstGeom>
        </p:spPr>
        <p:txBody>
          <a:bodyPr vert="horz" lIns="91559" tIns="45780" rIns="91559" bIns="45780" rtlCol="0" anchor="b"/>
          <a:lstStyle>
            <a:lvl1pPr algn="r">
              <a:defRPr sz="1200"/>
            </a:lvl1pPr>
          </a:lstStyle>
          <a:p>
            <a:fld id="{FD938B40-F2CF-4525-B3E9-9AFAAEC269BB}" type="slidenum">
              <a:rPr lang="en-US" smtClean="0"/>
              <a:pPr/>
              <a:t>‹#›</a:t>
            </a:fld>
            <a:endParaRPr lang="en-US"/>
          </a:p>
        </p:txBody>
      </p:sp>
    </p:spTree>
    <p:extLst>
      <p:ext uri="{BB962C8B-B14F-4D97-AF65-F5344CB8AC3E}">
        <p14:creationId xmlns:p14="http://schemas.microsoft.com/office/powerpoint/2010/main" val="3621864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43979" cy="465774"/>
          </a:xfrm>
          <a:prstGeom prst="rect">
            <a:avLst/>
          </a:prstGeom>
        </p:spPr>
        <p:txBody>
          <a:bodyPr vert="horz" lIns="91559" tIns="45780" rIns="91559" bIns="45780" rtlCol="0"/>
          <a:lstStyle>
            <a:lvl1pPr algn="l">
              <a:defRPr sz="1200"/>
            </a:lvl1pPr>
          </a:lstStyle>
          <a:p>
            <a:endParaRPr lang="en-US"/>
          </a:p>
        </p:txBody>
      </p:sp>
      <p:sp>
        <p:nvSpPr>
          <p:cNvPr id="3" name="Date Placeholder 2"/>
          <p:cNvSpPr>
            <a:spLocks noGrp="1"/>
          </p:cNvSpPr>
          <p:nvPr>
            <p:ph type="dt" idx="1"/>
          </p:nvPr>
        </p:nvSpPr>
        <p:spPr>
          <a:xfrm>
            <a:off x="3977532" y="0"/>
            <a:ext cx="3043979" cy="465774"/>
          </a:xfrm>
          <a:prstGeom prst="rect">
            <a:avLst/>
          </a:prstGeom>
        </p:spPr>
        <p:txBody>
          <a:bodyPr vert="horz" lIns="91559" tIns="45780" rIns="91559" bIns="45780" rtlCol="0"/>
          <a:lstStyle>
            <a:lvl1pPr algn="r">
              <a:defRPr sz="1200"/>
            </a:lvl1pPr>
          </a:lstStyle>
          <a:p>
            <a:fld id="{0D2E8A2B-CCB0-41BA-BE5F-A67E2F4509C8}" type="datetimeFigureOut">
              <a:rPr lang="en-US" smtClean="0"/>
              <a:pPr/>
              <a:t>2/15/2016</a:t>
            </a:fld>
            <a:endParaRPr lang="en-US"/>
          </a:p>
        </p:txBody>
      </p:sp>
      <p:sp>
        <p:nvSpPr>
          <p:cNvPr id="4" name="Slide Image Placeholder 3"/>
          <p:cNvSpPr>
            <a:spLocks noGrp="1" noRot="1" noChangeAspect="1"/>
          </p:cNvSpPr>
          <p:nvPr>
            <p:ph type="sldImg" idx="2"/>
          </p:nvPr>
        </p:nvSpPr>
        <p:spPr>
          <a:xfrm>
            <a:off x="1184275" y="696913"/>
            <a:ext cx="4654550" cy="3492500"/>
          </a:xfrm>
          <a:prstGeom prst="rect">
            <a:avLst/>
          </a:prstGeom>
          <a:noFill/>
          <a:ln w="12700">
            <a:solidFill>
              <a:prstClr val="black"/>
            </a:solidFill>
          </a:ln>
        </p:spPr>
        <p:txBody>
          <a:bodyPr vert="horz" lIns="91559" tIns="45780" rIns="91559" bIns="45780" rtlCol="0" anchor="ctr"/>
          <a:lstStyle/>
          <a:p>
            <a:endParaRPr lang="en-US"/>
          </a:p>
        </p:txBody>
      </p:sp>
      <p:sp>
        <p:nvSpPr>
          <p:cNvPr id="5" name="Notes Placeholder 4"/>
          <p:cNvSpPr>
            <a:spLocks noGrp="1"/>
          </p:cNvSpPr>
          <p:nvPr>
            <p:ph type="body" sz="quarter" idx="3"/>
          </p:nvPr>
        </p:nvSpPr>
        <p:spPr>
          <a:xfrm>
            <a:off x="702947" y="4422459"/>
            <a:ext cx="5617208" cy="4188778"/>
          </a:xfrm>
          <a:prstGeom prst="rect">
            <a:avLst/>
          </a:prstGeom>
        </p:spPr>
        <p:txBody>
          <a:bodyPr vert="horz" lIns="91559" tIns="45780" rIns="91559" bIns="457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 y="8841738"/>
            <a:ext cx="3043979" cy="465774"/>
          </a:xfrm>
          <a:prstGeom prst="rect">
            <a:avLst/>
          </a:prstGeom>
        </p:spPr>
        <p:txBody>
          <a:bodyPr vert="horz" lIns="91559" tIns="45780" rIns="91559" bIns="45780" rtlCol="0" anchor="b"/>
          <a:lstStyle>
            <a:lvl1pPr algn="l">
              <a:defRPr sz="1200"/>
            </a:lvl1pPr>
          </a:lstStyle>
          <a:p>
            <a:endParaRPr lang="en-US"/>
          </a:p>
        </p:txBody>
      </p:sp>
      <p:sp>
        <p:nvSpPr>
          <p:cNvPr id="7" name="Slide Number Placeholder 6"/>
          <p:cNvSpPr>
            <a:spLocks noGrp="1"/>
          </p:cNvSpPr>
          <p:nvPr>
            <p:ph type="sldNum" sz="quarter" idx="5"/>
          </p:nvPr>
        </p:nvSpPr>
        <p:spPr>
          <a:xfrm>
            <a:off x="3977532" y="8841738"/>
            <a:ext cx="3043979" cy="465774"/>
          </a:xfrm>
          <a:prstGeom prst="rect">
            <a:avLst/>
          </a:prstGeom>
        </p:spPr>
        <p:txBody>
          <a:bodyPr vert="horz" lIns="91559" tIns="45780" rIns="91559" bIns="45780" rtlCol="0" anchor="b"/>
          <a:lstStyle>
            <a:lvl1pPr algn="r">
              <a:defRPr sz="1200"/>
            </a:lvl1pPr>
          </a:lstStyle>
          <a:p>
            <a:fld id="{E2C155D4-8A64-4A3B-ABD6-BF51E6ADE8B7}" type="slidenum">
              <a:rPr lang="en-US" smtClean="0"/>
              <a:pPr/>
              <a:t>‹#›</a:t>
            </a:fld>
            <a:endParaRPr lang="en-US"/>
          </a:p>
        </p:txBody>
      </p:sp>
    </p:spTree>
    <p:extLst>
      <p:ext uri="{BB962C8B-B14F-4D97-AF65-F5344CB8AC3E}">
        <p14:creationId xmlns:p14="http://schemas.microsoft.com/office/powerpoint/2010/main" val="1521115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94D220-D677-4649-9ADF-0E1660290428}" type="datetimeFigureOut">
              <a:rPr lang="en-US" smtClean="0"/>
              <a:pPr/>
              <a:t>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911C22-3C4E-4E64-9941-719547DD254D}" type="slidenum">
              <a:rPr lang="en-US" smtClean="0"/>
              <a:pPr/>
              <a:t>‹#›</a:t>
            </a:fld>
            <a:endParaRPr lang="en-US"/>
          </a:p>
        </p:txBody>
      </p:sp>
    </p:spTree>
    <p:extLst>
      <p:ext uri="{BB962C8B-B14F-4D97-AF65-F5344CB8AC3E}">
        <p14:creationId xmlns:p14="http://schemas.microsoft.com/office/powerpoint/2010/main" val="188284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94D220-D677-4649-9ADF-0E1660290428}" type="datetimeFigureOut">
              <a:rPr lang="en-US" smtClean="0"/>
              <a:pPr/>
              <a:t>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911C22-3C4E-4E64-9941-719547DD254D}" type="slidenum">
              <a:rPr lang="en-US" smtClean="0"/>
              <a:pPr/>
              <a:t>‹#›</a:t>
            </a:fld>
            <a:endParaRPr lang="en-US"/>
          </a:p>
        </p:txBody>
      </p:sp>
    </p:spTree>
    <p:extLst>
      <p:ext uri="{BB962C8B-B14F-4D97-AF65-F5344CB8AC3E}">
        <p14:creationId xmlns:p14="http://schemas.microsoft.com/office/powerpoint/2010/main" val="1623775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94D220-D677-4649-9ADF-0E1660290428}" type="datetimeFigureOut">
              <a:rPr lang="en-US" smtClean="0"/>
              <a:pPr/>
              <a:t>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911C22-3C4E-4E64-9941-719547DD254D}" type="slidenum">
              <a:rPr lang="en-US" smtClean="0"/>
              <a:pPr/>
              <a:t>‹#›</a:t>
            </a:fld>
            <a:endParaRPr lang="en-US"/>
          </a:p>
        </p:txBody>
      </p:sp>
    </p:spTree>
    <p:extLst>
      <p:ext uri="{BB962C8B-B14F-4D97-AF65-F5344CB8AC3E}">
        <p14:creationId xmlns:p14="http://schemas.microsoft.com/office/powerpoint/2010/main" val="3750665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94D220-D677-4649-9ADF-0E1660290428}" type="datetimeFigureOut">
              <a:rPr lang="en-US" smtClean="0"/>
              <a:pPr/>
              <a:t>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911C22-3C4E-4E64-9941-719547DD254D}" type="slidenum">
              <a:rPr lang="en-US" smtClean="0"/>
              <a:pPr/>
              <a:t>‹#›</a:t>
            </a:fld>
            <a:endParaRPr lang="en-US"/>
          </a:p>
        </p:txBody>
      </p:sp>
    </p:spTree>
    <p:extLst>
      <p:ext uri="{BB962C8B-B14F-4D97-AF65-F5344CB8AC3E}">
        <p14:creationId xmlns:p14="http://schemas.microsoft.com/office/powerpoint/2010/main" val="2627974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94D220-D677-4649-9ADF-0E1660290428}" type="datetimeFigureOut">
              <a:rPr lang="en-US" smtClean="0"/>
              <a:pPr/>
              <a:t>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911C22-3C4E-4E64-9941-719547DD254D}" type="slidenum">
              <a:rPr lang="en-US" smtClean="0"/>
              <a:pPr/>
              <a:t>‹#›</a:t>
            </a:fld>
            <a:endParaRPr lang="en-US"/>
          </a:p>
        </p:txBody>
      </p:sp>
    </p:spTree>
    <p:extLst>
      <p:ext uri="{BB962C8B-B14F-4D97-AF65-F5344CB8AC3E}">
        <p14:creationId xmlns:p14="http://schemas.microsoft.com/office/powerpoint/2010/main" val="3922182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94D220-D677-4649-9ADF-0E1660290428}" type="datetimeFigureOut">
              <a:rPr lang="en-US" smtClean="0"/>
              <a:pPr/>
              <a:t>2/15/2016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911C22-3C4E-4E64-9941-719547DD254D}" type="slidenum">
              <a:rPr lang="en-US" smtClean="0"/>
              <a:pPr/>
              <a:t>‹#›</a:t>
            </a:fld>
            <a:endParaRPr lang="en-US"/>
          </a:p>
        </p:txBody>
      </p:sp>
    </p:spTree>
    <p:extLst>
      <p:ext uri="{BB962C8B-B14F-4D97-AF65-F5344CB8AC3E}">
        <p14:creationId xmlns:p14="http://schemas.microsoft.com/office/powerpoint/2010/main" val="2463950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94D220-D677-4649-9ADF-0E1660290428}" type="datetimeFigureOut">
              <a:rPr lang="en-US" smtClean="0"/>
              <a:pPr/>
              <a:t>2/15/2016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911C22-3C4E-4E64-9941-719547DD254D}" type="slidenum">
              <a:rPr lang="en-US" smtClean="0"/>
              <a:pPr/>
              <a:t>‹#›</a:t>
            </a:fld>
            <a:endParaRPr lang="en-US"/>
          </a:p>
        </p:txBody>
      </p:sp>
    </p:spTree>
    <p:extLst>
      <p:ext uri="{BB962C8B-B14F-4D97-AF65-F5344CB8AC3E}">
        <p14:creationId xmlns:p14="http://schemas.microsoft.com/office/powerpoint/2010/main" val="1179288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94D220-D677-4649-9ADF-0E1660290428}" type="datetimeFigureOut">
              <a:rPr lang="en-US" smtClean="0"/>
              <a:pPr/>
              <a:t>2/15/2016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911C22-3C4E-4E64-9941-719547DD254D}" type="slidenum">
              <a:rPr lang="en-US" smtClean="0"/>
              <a:pPr/>
              <a:t>‹#›</a:t>
            </a:fld>
            <a:endParaRPr lang="en-US"/>
          </a:p>
        </p:txBody>
      </p:sp>
    </p:spTree>
    <p:extLst>
      <p:ext uri="{BB962C8B-B14F-4D97-AF65-F5344CB8AC3E}">
        <p14:creationId xmlns:p14="http://schemas.microsoft.com/office/powerpoint/2010/main" val="331323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94D220-D677-4649-9ADF-0E1660290428}" type="datetimeFigureOut">
              <a:rPr lang="en-US" smtClean="0"/>
              <a:pPr/>
              <a:t>2/15/2016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911C22-3C4E-4E64-9941-719547DD254D}" type="slidenum">
              <a:rPr lang="en-US" smtClean="0"/>
              <a:pPr/>
              <a:t>‹#›</a:t>
            </a:fld>
            <a:endParaRPr lang="en-US"/>
          </a:p>
        </p:txBody>
      </p:sp>
    </p:spTree>
    <p:extLst>
      <p:ext uri="{BB962C8B-B14F-4D97-AF65-F5344CB8AC3E}">
        <p14:creationId xmlns:p14="http://schemas.microsoft.com/office/powerpoint/2010/main" val="1234831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94D220-D677-4649-9ADF-0E1660290428}" type="datetimeFigureOut">
              <a:rPr lang="en-US" smtClean="0"/>
              <a:pPr/>
              <a:t>2/15/2016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911C22-3C4E-4E64-9941-719547DD254D}" type="slidenum">
              <a:rPr lang="en-US" smtClean="0"/>
              <a:pPr/>
              <a:t>‹#›</a:t>
            </a:fld>
            <a:endParaRPr lang="en-US"/>
          </a:p>
        </p:txBody>
      </p:sp>
    </p:spTree>
    <p:extLst>
      <p:ext uri="{BB962C8B-B14F-4D97-AF65-F5344CB8AC3E}">
        <p14:creationId xmlns:p14="http://schemas.microsoft.com/office/powerpoint/2010/main" val="201176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94D220-D677-4649-9ADF-0E1660290428}" type="datetimeFigureOut">
              <a:rPr lang="en-US" smtClean="0"/>
              <a:pPr/>
              <a:t>2/15/2016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911C22-3C4E-4E64-9941-719547DD254D}" type="slidenum">
              <a:rPr lang="en-US" smtClean="0"/>
              <a:pPr/>
              <a:t>‹#›</a:t>
            </a:fld>
            <a:endParaRPr lang="en-US"/>
          </a:p>
        </p:txBody>
      </p:sp>
    </p:spTree>
    <p:extLst>
      <p:ext uri="{BB962C8B-B14F-4D97-AF65-F5344CB8AC3E}">
        <p14:creationId xmlns:p14="http://schemas.microsoft.com/office/powerpoint/2010/main" val="3475192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64C4DE"/>
            </a:gs>
            <a:gs pos="24000">
              <a:srgbClr val="9BD2E2"/>
            </a:gs>
            <a:gs pos="84000">
              <a:srgbClr val="D1DFE5"/>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94D220-D677-4649-9ADF-0E1660290428}" type="datetimeFigureOut">
              <a:rPr lang="en-US" smtClean="0"/>
              <a:pPr/>
              <a:t>2/15/2016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1C22-3C4E-4E64-9941-719547DD254D}" type="slidenum">
              <a:rPr lang="en-US" smtClean="0"/>
              <a:pPr/>
              <a:t>‹#›</a:t>
            </a:fld>
            <a:endParaRPr lang="en-US"/>
          </a:p>
        </p:txBody>
      </p:sp>
    </p:spTree>
    <p:extLst>
      <p:ext uri="{BB962C8B-B14F-4D97-AF65-F5344CB8AC3E}">
        <p14:creationId xmlns:p14="http://schemas.microsoft.com/office/powerpoint/2010/main" val="2140025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mailto:Schoeben@IBHE.org" TargetMode="External"/><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ttp://3.bp.blogspot.com/-Fi4fAcIquss/Uh9SKGZ_dSI/AAAAAAAAD8c/pXfAvRXB-zU/s1600/Background-Of-Graduation.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 b="2912"/>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0" y="1280160"/>
            <a:ext cx="9144000" cy="3667760"/>
          </a:xfrm>
          <a:prstGeom prst="rect">
            <a:avLst/>
          </a:prstGeom>
        </p:spPr>
        <p:txBody>
          <a:bodyPr wrap="square" anchor="ctr" anchorCtr="0">
            <a:noAutofit/>
          </a:bodyPr>
          <a:lstStyle/>
          <a:p>
            <a:pPr algn="ctr"/>
            <a:endParaRPr lang="en-US" sz="2800" b="1" dirty="0" smtClean="0">
              <a:effectLst>
                <a:outerShdw blurRad="38100" dist="38100" dir="2700000" algn="tl">
                  <a:srgbClr val="000000">
                    <a:alpha val="43137"/>
                  </a:srgbClr>
                </a:outerShdw>
              </a:effectLst>
              <a:latin typeface="Century Gothic" panose="020B0502020202020204" pitchFamily="34" charset="0"/>
            </a:endParaRPr>
          </a:p>
          <a:p>
            <a:pPr algn="ctr"/>
            <a:r>
              <a:rPr lang="en-US" sz="4000" dirty="0" smtClean="0">
                <a:latin typeface="+mj-lt"/>
              </a:rPr>
              <a:t>Illinois Higher Education</a:t>
            </a:r>
          </a:p>
          <a:p>
            <a:pPr algn="ctr"/>
            <a:r>
              <a:rPr lang="en-US" sz="4000" b="1" dirty="0" smtClean="0">
                <a:effectLst>
                  <a:outerShdw blurRad="38100" dist="38100" dir="2700000" algn="tl">
                    <a:srgbClr val="000000">
                      <a:alpha val="43137"/>
                    </a:srgbClr>
                  </a:outerShdw>
                </a:effectLst>
                <a:latin typeface="+mj-lt"/>
              </a:rPr>
              <a:t>FY 2017 Budget Recommendations </a:t>
            </a:r>
          </a:p>
          <a:p>
            <a:pPr algn="ctr" fontAlgn="auto">
              <a:spcBef>
                <a:spcPct val="20000"/>
              </a:spcBef>
              <a:spcAft>
                <a:spcPts val="0"/>
              </a:spcAft>
              <a:buFont typeface="Arial" pitchFamily="34" charset="0"/>
              <a:buNone/>
              <a:defRPr/>
            </a:pPr>
            <a:endParaRPr lang="en-US" sz="4000" dirty="0" smtClean="0">
              <a:latin typeface="+mj-lt"/>
            </a:endParaRPr>
          </a:p>
          <a:p>
            <a:pPr algn="ctr" fontAlgn="auto">
              <a:spcBef>
                <a:spcPct val="20000"/>
              </a:spcBef>
              <a:spcAft>
                <a:spcPts val="0"/>
              </a:spcAft>
              <a:buFont typeface="Arial" pitchFamily="34" charset="0"/>
              <a:buNone/>
              <a:defRPr/>
            </a:pPr>
            <a:r>
              <a:rPr lang="en-US" sz="4000" dirty="0" smtClean="0">
                <a:latin typeface="+mj-lt"/>
              </a:rPr>
              <a:t>IBHE Board Presentation</a:t>
            </a:r>
          </a:p>
          <a:p>
            <a:pPr algn="ctr"/>
            <a:r>
              <a:rPr lang="en-US" sz="4000" dirty="0" smtClean="0">
                <a:latin typeface="+mj-lt"/>
              </a:rPr>
              <a:t>December 1, 2015</a:t>
            </a:r>
          </a:p>
          <a:p>
            <a:pPr algn="ctr"/>
            <a:endParaRPr lang="en-US" sz="900" dirty="0" smtClean="0">
              <a:latin typeface="Century Gothic" panose="020B0502020202020204" pitchFamily="34" charset="0"/>
            </a:endParaRPr>
          </a:p>
        </p:txBody>
      </p:sp>
    </p:spTree>
    <p:extLst>
      <p:ext uri="{BB962C8B-B14F-4D97-AF65-F5344CB8AC3E}">
        <p14:creationId xmlns:p14="http://schemas.microsoft.com/office/powerpoint/2010/main" val="24284082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745" y="1"/>
            <a:ext cx="8468880" cy="905164"/>
          </a:xfrm>
        </p:spPr>
        <p:txBody>
          <a:bodyPr>
            <a:normAutofit/>
          </a:bodyPr>
          <a:lstStyle/>
          <a:p>
            <a:r>
              <a:rPr lang="en-US" sz="3200" b="1" u="sng" dirty="0" smtClean="0">
                <a:effectLst>
                  <a:outerShdw blurRad="38100" dist="38100" dir="2700000" algn="tl">
                    <a:srgbClr val="000000">
                      <a:alpha val="43137"/>
                    </a:srgbClr>
                  </a:outerShdw>
                </a:effectLst>
                <a:latin typeface="Calibri Light" panose="020F0302020204030204" pitchFamily="34" charset="0"/>
              </a:rPr>
              <a:t>Major Highlights for FY 2017 </a:t>
            </a:r>
            <a:r>
              <a:rPr lang="en-US" sz="2000" b="1" u="sng" dirty="0" smtClean="0">
                <a:effectLst>
                  <a:outerShdw blurRad="38100" dist="38100" dir="2700000" algn="tl">
                    <a:srgbClr val="000000">
                      <a:alpha val="43137"/>
                    </a:srgbClr>
                  </a:outerShdw>
                </a:effectLst>
                <a:latin typeface="Calibri Light" panose="020F0302020204030204" pitchFamily="34" charset="0"/>
              </a:rPr>
              <a:t>(General Funds)</a:t>
            </a:r>
            <a:endParaRPr lang="en-US" sz="2000" dirty="0">
              <a:effectLst>
                <a:outerShdw blurRad="38100" dist="38100" dir="2700000" algn="tl">
                  <a:srgbClr val="000000">
                    <a:alpha val="43137"/>
                  </a:srgbClr>
                </a:outerShdw>
              </a:effectLst>
              <a:latin typeface="Calibri Light" panose="020F0302020204030204" pitchFamily="34" charset="0"/>
            </a:endParaRPr>
          </a:p>
        </p:txBody>
      </p:sp>
      <p:sp>
        <p:nvSpPr>
          <p:cNvPr id="3" name="Content Placeholder 2"/>
          <p:cNvSpPr>
            <a:spLocks noGrp="1"/>
          </p:cNvSpPr>
          <p:nvPr>
            <p:ph idx="1"/>
          </p:nvPr>
        </p:nvSpPr>
        <p:spPr>
          <a:xfrm>
            <a:off x="341745" y="1006764"/>
            <a:ext cx="8173605" cy="5170199"/>
          </a:xfrm>
        </p:spPr>
        <p:txBody>
          <a:bodyPr>
            <a:normAutofit/>
          </a:bodyPr>
          <a:lstStyle/>
          <a:p>
            <a:pPr lvl="0">
              <a:lnSpc>
                <a:spcPct val="100000"/>
              </a:lnSpc>
            </a:pPr>
            <a:r>
              <a:rPr lang="en-US" sz="2500" b="1" u="sng" dirty="0" smtClean="0">
                <a:latin typeface="Calibri Light" panose="020F0302020204030204" pitchFamily="34" charset="0"/>
              </a:rPr>
              <a:t>Public Universities </a:t>
            </a:r>
            <a:r>
              <a:rPr lang="en-US" sz="2500" dirty="0" smtClean="0">
                <a:latin typeface="Calibri Light" panose="020F0302020204030204" pitchFamily="34" charset="0"/>
              </a:rPr>
              <a:t>- $1.2 billion, same as FY 16 IBHE level, includes .5% or $6.1 million in Performance Funding.</a:t>
            </a:r>
            <a:br>
              <a:rPr lang="en-US" sz="2500" dirty="0" smtClean="0">
                <a:latin typeface="Calibri Light" panose="020F0302020204030204" pitchFamily="34" charset="0"/>
              </a:rPr>
            </a:br>
            <a:endParaRPr lang="en-US" sz="2500" dirty="0" smtClean="0">
              <a:latin typeface="Calibri Light" panose="020F0302020204030204" pitchFamily="34" charset="0"/>
            </a:endParaRPr>
          </a:p>
          <a:p>
            <a:pPr lvl="0">
              <a:lnSpc>
                <a:spcPct val="100000"/>
              </a:lnSpc>
            </a:pPr>
            <a:r>
              <a:rPr lang="en-US" sz="2500" b="1" u="sng" dirty="0" smtClean="0">
                <a:latin typeface="Calibri Light" panose="020F0302020204030204" pitchFamily="34" charset="0"/>
              </a:rPr>
              <a:t>Illinois Community College Board </a:t>
            </a:r>
            <a:r>
              <a:rPr lang="en-US" sz="2500" dirty="0" smtClean="0">
                <a:latin typeface="Calibri Light" panose="020F0302020204030204" pitchFamily="34" charset="0"/>
              </a:rPr>
              <a:t>- $294.4 million, similar level to IBHE FY 16 level &amp; Adm.’s proposed budget, and $51.3 million for Adult Education and Postsecondary Career and Technical Education program. </a:t>
            </a:r>
            <a:br>
              <a:rPr lang="en-US" sz="2500" dirty="0" smtClean="0">
                <a:latin typeface="Calibri Light" panose="020F0302020204030204" pitchFamily="34" charset="0"/>
              </a:rPr>
            </a:br>
            <a:endParaRPr lang="en-US" sz="2500" dirty="0" smtClean="0">
              <a:latin typeface="Calibri Light" panose="020F0302020204030204" pitchFamily="34" charset="0"/>
            </a:endParaRPr>
          </a:p>
          <a:p>
            <a:pPr lvl="0">
              <a:lnSpc>
                <a:spcPct val="100000"/>
              </a:lnSpc>
            </a:pPr>
            <a:r>
              <a:rPr lang="en-US" sz="2500" b="1" u="sng" dirty="0" smtClean="0">
                <a:latin typeface="Calibri Light" panose="020F0302020204030204" pitchFamily="34" charset="0"/>
              </a:rPr>
              <a:t>Monetary Award Program (MAP)</a:t>
            </a:r>
            <a:r>
              <a:rPr lang="en-US" sz="2500" b="1" dirty="0" smtClean="0">
                <a:latin typeface="Calibri Light" panose="020F0302020204030204" pitchFamily="34" charset="0"/>
              </a:rPr>
              <a:t> </a:t>
            </a:r>
            <a:r>
              <a:rPr lang="en-US" sz="2500" dirty="0" smtClean="0">
                <a:latin typeface="Calibri Light" panose="020F0302020204030204" pitchFamily="34" charset="0"/>
              </a:rPr>
              <a:t>- $423.3 million, $50 million more over FY 15 original appropriation and same as FY 16 IBHE recommended level.</a:t>
            </a:r>
            <a:endParaRPr lang="en-US" sz="2500" dirty="0">
              <a:latin typeface="Calibri Light" panose="020F0302020204030204" pitchFamily="34" charset="0"/>
            </a:endParaRPr>
          </a:p>
        </p:txBody>
      </p:sp>
    </p:spTree>
    <p:extLst>
      <p:ext uri="{BB962C8B-B14F-4D97-AF65-F5344CB8AC3E}">
        <p14:creationId xmlns:p14="http://schemas.microsoft.com/office/powerpoint/2010/main" val="28746780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
            <a:ext cx="8534400" cy="895926"/>
          </a:xfrm>
        </p:spPr>
        <p:txBody>
          <a:bodyPr>
            <a:normAutofit/>
          </a:bodyPr>
          <a:lstStyle/>
          <a:p>
            <a:r>
              <a:rPr lang="en-US" sz="3200" b="1" u="sng" dirty="0" smtClean="0">
                <a:effectLst>
                  <a:outerShdw blurRad="38100" dist="38100" dir="2700000" algn="tl">
                    <a:srgbClr val="000000">
                      <a:alpha val="43137"/>
                    </a:srgbClr>
                  </a:outerShdw>
                </a:effectLst>
                <a:latin typeface="Calibri Light" panose="020F0302020204030204" pitchFamily="34" charset="0"/>
              </a:rPr>
              <a:t>Major Highlights for FY 2017 </a:t>
            </a:r>
            <a:r>
              <a:rPr lang="en-US" sz="2000" b="1" u="sng" dirty="0" smtClean="0">
                <a:effectLst>
                  <a:outerShdw blurRad="38100" dist="38100" dir="2700000" algn="tl">
                    <a:srgbClr val="000000">
                      <a:alpha val="43137"/>
                    </a:srgbClr>
                  </a:outerShdw>
                </a:effectLst>
                <a:latin typeface="Calibri Light" panose="020F0302020204030204" pitchFamily="34" charset="0"/>
              </a:rPr>
              <a:t>(General Funds)</a:t>
            </a:r>
            <a:endParaRPr lang="en-US" sz="2000" b="1" dirty="0">
              <a:effectLst>
                <a:outerShdw blurRad="38100" dist="38100" dir="2700000" algn="tl">
                  <a:srgbClr val="000000">
                    <a:alpha val="43137"/>
                  </a:srgbClr>
                </a:outerShdw>
              </a:effectLst>
              <a:latin typeface="Calibri Light" panose="020F0302020204030204" pitchFamily="34" charset="0"/>
            </a:endParaRPr>
          </a:p>
        </p:txBody>
      </p:sp>
      <p:sp>
        <p:nvSpPr>
          <p:cNvPr id="3" name="Content Placeholder 2"/>
          <p:cNvSpPr>
            <a:spLocks noGrp="1"/>
          </p:cNvSpPr>
          <p:nvPr>
            <p:ph idx="1"/>
          </p:nvPr>
        </p:nvSpPr>
        <p:spPr>
          <a:xfrm>
            <a:off x="342900" y="895927"/>
            <a:ext cx="8172450" cy="5281036"/>
          </a:xfrm>
        </p:spPr>
        <p:txBody>
          <a:bodyPr>
            <a:noAutofit/>
          </a:bodyPr>
          <a:lstStyle/>
          <a:p>
            <a:pPr>
              <a:lnSpc>
                <a:spcPct val="100000"/>
              </a:lnSpc>
            </a:pPr>
            <a:r>
              <a:rPr lang="en-US" sz="2500" b="1" u="sng" dirty="0" smtClean="0">
                <a:latin typeface="Calibri Light" panose="020F0302020204030204" pitchFamily="34" charset="0"/>
              </a:rPr>
              <a:t>Illinois Student Assistance Commission </a:t>
            </a:r>
            <a:r>
              <a:rPr lang="en-US" sz="2500" dirty="0" smtClean="0">
                <a:latin typeface="Calibri Light" panose="020F0302020204030204" pitchFamily="34" charset="0"/>
              </a:rPr>
              <a:t>– $20.7 million, or $2.8 million over IBHE FY 16 level for operational support for state grant and scholarship programs and outreach programs largely to replace lost federal funds.</a:t>
            </a:r>
            <a:br>
              <a:rPr lang="en-US" sz="2500" dirty="0" smtClean="0">
                <a:latin typeface="Calibri Light" panose="020F0302020204030204" pitchFamily="34" charset="0"/>
              </a:rPr>
            </a:br>
            <a:endParaRPr lang="en-US" sz="2500" dirty="0" smtClean="0">
              <a:latin typeface="Calibri Light" panose="020F0302020204030204" pitchFamily="34" charset="0"/>
            </a:endParaRPr>
          </a:p>
          <a:p>
            <a:pPr>
              <a:lnSpc>
                <a:spcPct val="100000"/>
              </a:lnSpc>
            </a:pPr>
            <a:r>
              <a:rPr lang="en-US" sz="2500" b="1" u="sng" dirty="0" smtClean="0">
                <a:latin typeface="Calibri Light" panose="020F0302020204030204" pitchFamily="34" charset="0"/>
              </a:rPr>
              <a:t>Illinois Mathematics and Science Academy </a:t>
            </a:r>
            <a:r>
              <a:rPr lang="en-US" sz="2500" dirty="0" smtClean="0">
                <a:latin typeface="Calibri Light" panose="020F0302020204030204" pitchFamily="34" charset="0"/>
              </a:rPr>
              <a:t>- $18.6 million, or $183,500 above FY 15 for $1.5 million in projects with health, life &amp; safety concerns.  </a:t>
            </a:r>
            <a:br>
              <a:rPr lang="en-US" sz="2500" dirty="0" smtClean="0">
                <a:latin typeface="Calibri Light" panose="020F0302020204030204" pitchFamily="34" charset="0"/>
              </a:rPr>
            </a:br>
            <a:endParaRPr lang="en-US" sz="2500" dirty="0" smtClean="0">
              <a:latin typeface="Calibri Light" panose="020F0302020204030204" pitchFamily="34" charset="0"/>
            </a:endParaRPr>
          </a:p>
          <a:p>
            <a:pPr>
              <a:lnSpc>
                <a:spcPct val="100000"/>
              </a:lnSpc>
            </a:pPr>
            <a:r>
              <a:rPr lang="en-US" sz="2500" b="1" dirty="0" smtClean="0">
                <a:latin typeface="Calibri Light" panose="020F0302020204030204" pitchFamily="34" charset="0"/>
              </a:rPr>
              <a:t> </a:t>
            </a:r>
            <a:r>
              <a:rPr lang="en-US" sz="2500" b="1" u="sng" dirty="0" smtClean="0">
                <a:latin typeface="Calibri Light" panose="020F0302020204030204" pitchFamily="34" charset="0"/>
              </a:rPr>
              <a:t>State University Retirement System </a:t>
            </a:r>
            <a:r>
              <a:rPr lang="en-US" sz="2500" dirty="0" smtClean="0">
                <a:latin typeface="Calibri Light" panose="020F0302020204030204" pitchFamily="34" charset="0"/>
              </a:rPr>
              <a:t>- $1.7 billion, $70.5 million, over the Fiscal Year 2016 certified amount from all funds. </a:t>
            </a:r>
            <a:endParaRPr lang="en-US" sz="2500" dirty="0">
              <a:latin typeface="Calibri Light" panose="020F0302020204030204" pitchFamily="34" charset="0"/>
            </a:endParaRPr>
          </a:p>
        </p:txBody>
      </p:sp>
    </p:spTree>
    <p:extLst>
      <p:ext uri="{BB962C8B-B14F-4D97-AF65-F5344CB8AC3E}">
        <p14:creationId xmlns:p14="http://schemas.microsoft.com/office/powerpoint/2010/main" val="17416103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509" y="0"/>
            <a:ext cx="8182841" cy="942109"/>
          </a:xfrm>
        </p:spPr>
        <p:txBody>
          <a:bodyPr>
            <a:normAutofit/>
          </a:bodyPr>
          <a:lstStyle/>
          <a:p>
            <a:r>
              <a:rPr lang="en-US" sz="3200" b="1" u="sng" dirty="0" smtClean="0">
                <a:effectLst>
                  <a:outerShdw blurRad="38100" dist="38100" dir="2700000" algn="tl">
                    <a:srgbClr val="000000">
                      <a:alpha val="43137"/>
                    </a:srgbClr>
                  </a:outerShdw>
                </a:effectLst>
                <a:latin typeface="Calibri Light" panose="020F0302020204030204" pitchFamily="34" charset="0"/>
              </a:rPr>
              <a:t>Major Highlights for FY 2017 </a:t>
            </a:r>
            <a:r>
              <a:rPr lang="en-US" sz="2000" b="1" u="sng" dirty="0" smtClean="0">
                <a:effectLst>
                  <a:outerShdw blurRad="38100" dist="38100" dir="2700000" algn="tl">
                    <a:srgbClr val="000000">
                      <a:alpha val="43137"/>
                    </a:srgbClr>
                  </a:outerShdw>
                </a:effectLst>
                <a:latin typeface="Calibri Light" panose="020F0302020204030204" pitchFamily="34" charset="0"/>
              </a:rPr>
              <a:t>(General Funds)</a:t>
            </a:r>
            <a:endParaRPr lang="en-US" sz="2000" b="1" dirty="0">
              <a:effectLst>
                <a:outerShdw blurRad="38100" dist="38100" dir="2700000" algn="tl">
                  <a:srgbClr val="000000">
                    <a:alpha val="43137"/>
                  </a:srgbClr>
                </a:outerShdw>
              </a:effectLst>
              <a:latin typeface="Calibri Light" panose="020F0302020204030204" pitchFamily="34" charset="0"/>
            </a:endParaRPr>
          </a:p>
        </p:txBody>
      </p:sp>
      <p:sp>
        <p:nvSpPr>
          <p:cNvPr id="3" name="Content Placeholder 2"/>
          <p:cNvSpPr>
            <a:spLocks noGrp="1"/>
          </p:cNvSpPr>
          <p:nvPr>
            <p:ph idx="1"/>
          </p:nvPr>
        </p:nvSpPr>
        <p:spPr>
          <a:xfrm>
            <a:off x="332509" y="942109"/>
            <a:ext cx="8182841" cy="5582516"/>
          </a:xfrm>
        </p:spPr>
        <p:txBody>
          <a:bodyPr>
            <a:normAutofit fontScale="25000" lnSpcReduction="20000"/>
          </a:bodyPr>
          <a:lstStyle/>
          <a:p>
            <a:pPr>
              <a:lnSpc>
                <a:spcPct val="120000"/>
              </a:lnSpc>
            </a:pPr>
            <a:r>
              <a:rPr lang="en-US" sz="10000" b="1" u="sng" dirty="0" smtClean="0">
                <a:latin typeface="Calibri Light" panose="020F0302020204030204" pitchFamily="34" charset="0"/>
              </a:rPr>
              <a:t>State Universities Civil Service System </a:t>
            </a:r>
            <a:r>
              <a:rPr lang="en-US" sz="10000" dirty="0" smtClean="0">
                <a:latin typeface="Calibri Light" panose="020F0302020204030204" pitchFamily="34" charset="0"/>
              </a:rPr>
              <a:t>- $1.2 million, same level as FY 15 adjusted level for operations.  </a:t>
            </a:r>
            <a:br>
              <a:rPr lang="en-US" sz="10000" dirty="0" smtClean="0">
                <a:latin typeface="Calibri Light" panose="020F0302020204030204" pitchFamily="34" charset="0"/>
              </a:rPr>
            </a:br>
            <a:r>
              <a:rPr lang="en-US" sz="6000" dirty="0" smtClean="0">
                <a:latin typeface="Calibri Light" panose="020F0302020204030204" pitchFamily="34" charset="0"/>
              </a:rPr>
              <a:t>  </a:t>
            </a:r>
            <a:endParaRPr lang="en-US" sz="6000" b="1" dirty="0" smtClean="0">
              <a:latin typeface="Calibri Light" panose="020F0302020204030204" pitchFamily="34" charset="0"/>
            </a:endParaRPr>
          </a:p>
          <a:p>
            <a:pPr>
              <a:lnSpc>
                <a:spcPct val="120000"/>
              </a:lnSpc>
            </a:pPr>
            <a:r>
              <a:rPr lang="en-US" sz="10000" b="1" u="sng" dirty="0" smtClean="0">
                <a:latin typeface="Calibri Light" panose="020F0302020204030204" pitchFamily="34" charset="0"/>
              </a:rPr>
              <a:t>Illinois Board of Higher Education  </a:t>
            </a:r>
            <a:r>
              <a:rPr lang="en-US" sz="10000" dirty="0" smtClean="0">
                <a:latin typeface="Calibri Light" panose="020F0302020204030204" pitchFamily="34" charset="0"/>
              </a:rPr>
              <a:t>- $10.8 million, same level as FY 15 adjusted appropriation level, $3.06 million for operations  and $7.7 million for grants and special initiatives, and reestablishes the </a:t>
            </a:r>
            <a:r>
              <a:rPr lang="en-US" sz="10000" i="1" dirty="0" smtClean="0">
                <a:latin typeface="Calibri Light" panose="020F0302020204030204" pitchFamily="34" charset="0"/>
              </a:rPr>
              <a:t>Higher Education Cooperation Act (HECA) program.  </a:t>
            </a:r>
            <a:r>
              <a:rPr lang="en-US" sz="10000" dirty="0" smtClean="0">
                <a:latin typeface="Calibri Light" panose="020F0302020204030204" pitchFamily="34" charset="0"/>
              </a:rPr>
              <a:t/>
            </a:r>
            <a:br>
              <a:rPr lang="en-US" sz="10000" dirty="0" smtClean="0">
                <a:latin typeface="Calibri Light" panose="020F0302020204030204" pitchFamily="34" charset="0"/>
              </a:rPr>
            </a:br>
            <a:r>
              <a:rPr lang="en-US" sz="6000" dirty="0" smtClean="0">
                <a:latin typeface="Calibri Light" panose="020F0302020204030204" pitchFamily="34" charset="0"/>
              </a:rPr>
              <a:t>  </a:t>
            </a:r>
          </a:p>
          <a:p>
            <a:pPr lvl="0">
              <a:lnSpc>
                <a:spcPct val="120000"/>
              </a:lnSpc>
            </a:pPr>
            <a:r>
              <a:rPr lang="en-US" sz="10000" b="1" u="sng" dirty="0" smtClean="0">
                <a:latin typeface="Calibri Light" panose="020F0302020204030204" pitchFamily="34" charset="0"/>
              </a:rPr>
              <a:t>Higher Education  Capital Program </a:t>
            </a:r>
            <a:r>
              <a:rPr lang="en-US" sz="10000" dirty="0" smtClean="0">
                <a:latin typeface="Calibri Light" panose="020F0302020204030204" pitchFamily="34" charset="0"/>
              </a:rPr>
              <a:t>- $2.5 billion for capital projects, capital renewal projects ($350 m), and escalation &amp; emergencies ($48 m) to address deferred maintenance needs. Virtually the same listing as last year with </a:t>
            </a:r>
            <a:r>
              <a:rPr lang="en-US" sz="10000" b="1" dirty="0" smtClean="0">
                <a:latin typeface="Calibri Light" panose="020F0302020204030204" pitchFamily="34" charset="0"/>
              </a:rPr>
              <a:t>no new capital $ since FY 2010.    </a:t>
            </a:r>
            <a:endParaRPr lang="en-US" b="1" dirty="0"/>
          </a:p>
        </p:txBody>
      </p:sp>
    </p:spTree>
    <p:extLst>
      <p:ext uri="{BB962C8B-B14F-4D97-AF65-F5344CB8AC3E}">
        <p14:creationId xmlns:p14="http://schemas.microsoft.com/office/powerpoint/2010/main" val="20161351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255" y="133350"/>
            <a:ext cx="8737600" cy="857251"/>
          </a:xfrm>
        </p:spPr>
        <p:txBody>
          <a:bodyPr>
            <a:noAutofit/>
          </a:bodyPr>
          <a:lstStyle/>
          <a:p>
            <a:pPr algn="ctr"/>
            <a:r>
              <a:rPr lang="en-US" sz="3200" b="1" dirty="0" smtClean="0">
                <a:effectLst>
                  <a:outerShdw blurRad="38100" dist="38100" dir="2700000" algn="tl">
                    <a:srgbClr val="000000">
                      <a:alpha val="43137"/>
                    </a:srgbClr>
                  </a:outerShdw>
                </a:effectLst>
                <a:latin typeface="Calibri Light" panose="020F0302020204030204" pitchFamily="34" charset="0"/>
              </a:rPr>
              <a:t>Budget Predictability is Required to Get Back on Track</a:t>
            </a:r>
            <a:endParaRPr lang="en-US" sz="3200" b="1" dirty="0">
              <a:effectLst>
                <a:outerShdw blurRad="38100" dist="38100" dir="2700000" algn="tl">
                  <a:srgbClr val="000000">
                    <a:alpha val="43137"/>
                  </a:srgbClr>
                </a:outerShdw>
              </a:effectLst>
              <a:latin typeface="Calibri Light" panose="020F0302020204030204" pitchFamily="34" charset="0"/>
            </a:endParaRPr>
          </a:p>
        </p:txBody>
      </p:sp>
      <p:pic>
        <p:nvPicPr>
          <p:cNvPr id="5" name="Picture 2"/>
          <p:cNvPicPr>
            <a:picLocks noGrp="1" noChangeAspect="1" noChangeArrowheads="1"/>
          </p:cNvPicPr>
          <p:nvPr>
            <p:ph idx="1"/>
          </p:nvPr>
        </p:nvPicPr>
        <p:blipFill>
          <a:blip r:embed="rId2" cstate="print"/>
          <a:srcRect/>
          <a:stretch>
            <a:fillRect/>
          </a:stretch>
        </p:blipFill>
        <p:spPr bwMode="auto">
          <a:xfrm>
            <a:off x="0" y="942974"/>
            <a:ext cx="9144000" cy="5915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133350"/>
            <a:ext cx="8765309" cy="857251"/>
          </a:xfrm>
        </p:spPr>
        <p:txBody>
          <a:bodyPr>
            <a:normAutofit fontScale="90000"/>
          </a:bodyPr>
          <a:lstStyle/>
          <a:p>
            <a:pPr algn="ctr"/>
            <a:r>
              <a:rPr lang="en-US" sz="3600" b="1" dirty="0" smtClean="0">
                <a:effectLst>
                  <a:outerShdw blurRad="38100" dist="38100" dir="2700000" algn="tl">
                    <a:srgbClr val="000000">
                      <a:alpha val="43137"/>
                    </a:srgbClr>
                  </a:outerShdw>
                </a:effectLst>
                <a:latin typeface="Calibri Light" panose="020F0302020204030204" pitchFamily="34" charset="0"/>
              </a:rPr>
              <a:t>Maintain Foundation Level for Public Universities</a:t>
            </a:r>
            <a:endParaRPr lang="en-US" b="1" dirty="0">
              <a:effectLst>
                <a:outerShdw blurRad="38100" dist="38100" dir="2700000" algn="tl">
                  <a:srgbClr val="000000">
                    <a:alpha val="43137"/>
                  </a:srgbClr>
                </a:outerShdw>
              </a:effectLst>
              <a:latin typeface="Calibri Light" panose="020F0302020204030204" pitchFamily="34" charset="0"/>
            </a:endParaRPr>
          </a:p>
        </p:txBody>
      </p:sp>
      <p:pic>
        <p:nvPicPr>
          <p:cNvPr id="6" name="Picture 1"/>
          <p:cNvPicPr>
            <a:picLocks noGrp="1" noChangeAspect="1" noChangeArrowheads="1"/>
          </p:cNvPicPr>
          <p:nvPr>
            <p:ph idx="1"/>
          </p:nvPr>
        </p:nvPicPr>
        <p:blipFill>
          <a:blip r:embed="rId2" cstate="print"/>
          <a:srcRect/>
          <a:stretch>
            <a:fillRect/>
          </a:stretch>
        </p:blipFill>
        <p:spPr bwMode="auto">
          <a:xfrm>
            <a:off x="0" y="990601"/>
            <a:ext cx="9144000" cy="5867586"/>
          </a:xfrm>
          <a:prstGeom prst="rect">
            <a:avLst/>
          </a:prstGeom>
          <a:noFill/>
          <a:ln w="9525">
            <a:noFill/>
            <a:miter lim="800000"/>
            <a:headEnd/>
            <a:tailEnd/>
          </a:ln>
        </p:spPr>
      </p:pic>
    </p:spTree>
    <p:extLst>
      <p:ext uri="{BB962C8B-B14F-4D97-AF65-F5344CB8AC3E}">
        <p14:creationId xmlns:p14="http://schemas.microsoft.com/office/powerpoint/2010/main" val="33621233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133350"/>
            <a:ext cx="8765309" cy="857251"/>
          </a:xfrm>
        </p:spPr>
        <p:txBody>
          <a:bodyPr>
            <a:normAutofit/>
          </a:bodyPr>
          <a:lstStyle/>
          <a:p>
            <a:pPr algn="ctr"/>
            <a:r>
              <a:rPr lang="en-US" sz="3200" b="1" dirty="0" smtClean="0">
                <a:effectLst>
                  <a:outerShdw blurRad="38100" dist="38100" dir="2700000" algn="tl">
                    <a:srgbClr val="000000">
                      <a:alpha val="43137"/>
                    </a:srgbClr>
                  </a:outerShdw>
                </a:effectLst>
                <a:latin typeface="Calibri Light" panose="020F0302020204030204" pitchFamily="34" charset="0"/>
              </a:rPr>
              <a:t>Stagnant Growth for Community Colleges</a:t>
            </a:r>
            <a:endParaRPr lang="en-US" sz="3200" b="1" dirty="0">
              <a:effectLst>
                <a:outerShdw blurRad="38100" dist="38100" dir="2700000" algn="tl">
                  <a:srgbClr val="000000">
                    <a:alpha val="43137"/>
                  </a:srgbClr>
                </a:outerShdw>
              </a:effectLst>
              <a:latin typeface="Calibri Light" panose="020F0302020204030204" pitchFamily="34" charset="0"/>
            </a:endParaRPr>
          </a:p>
        </p:txBody>
      </p:sp>
      <p:pic>
        <p:nvPicPr>
          <p:cNvPr id="4" name="Content Placeholder 3"/>
          <p:cNvPicPr>
            <a:picLocks noGrp="1" noChangeAspect="1"/>
          </p:cNvPicPr>
          <p:nvPr>
            <p:ph idx="1"/>
          </p:nvPr>
        </p:nvPicPr>
        <p:blipFill>
          <a:blip r:embed="rId2" cstate="print"/>
          <a:stretch>
            <a:fillRect/>
          </a:stretch>
        </p:blipFill>
        <p:spPr>
          <a:xfrm>
            <a:off x="0" y="990601"/>
            <a:ext cx="9227127" cy="5867399"/>
          </a:xfrm>
          <a:prstGeom prst="rect">
            <a:avLst/>
          </a:prstGeom>
        </p:spPr>
      </p:pic>
    </p:spTree>
    <p:extLst>
      <p:ext uri="{BB962C8B-B14F-4D97-AF65-F5344CB8AC3E}">
        <p14:creationId xmlns:p14="http://schemas.microsoft.com/office/powerpoint/2010/main" val="23456925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5750" y="1095375"/>
            <a:ext cx="8724900" cy="5259243"/>
          </a:xfrm>
          <a:prstGeom prst="rect">
            <a:avLst/>
          </a:prstGeom>
        </p:spPr>
        <p:txBody>
          <a:bodyPr wrap="square">
            <a:noAutofit/>
          </a:bodyPr>
          <a:lstStyle/>
          <a:p>
            <a:pPr marL="285750" indent="-285750">
              <a:spcAft>
                <a:spcPts val="600"/>
              </a:spcAft>
              <a:buFont typeface="Arial" panose="020B0604020202020204" pitchFamily="34" charset="0"/>
              <a:buChar char="•"/>
            </a:pPr>
            <a:r>
              <a:rPr lang="en-US" sz="2400" b="1" dirty="0" smtClean="0">
                <a:latin typeface="Calibri Light" panose="020F0302020204030204" pitchFamily="34" charset="0"/>
              </a:rPr>
              <a:t>Call for </a:t>
            </a:r>
            <a:r>
              <a:rPr lang="en-US" sz="2400" b="1" u="sng" dirty="0" smtClean="0">
                <a:latin typeface="Calibri Light" panose="020F0302020204030204" pitchFamily="34" charset="0"/>
              </a:rPr>
              <a:t>predictability &amp; stability </a:t>
            </a:r>
            <a:r>
              <a:rPr lang="en-US" sz="2400" b="1" dirty="0" smtClean="0">
                <a:latin typeface="Calibri Light" panose="020F0302020204030204" pitchFamily="34" charset="0"/>
              </a:rPr>
              <a:t>for State-supported operations, grants and capital programs to better enable strategic budget planning for all of higher education systems and programs  that improves affordability, effectiveness, student success, and economic growth in Illinois.  </a:t>
            </a:r>
            <a:br>
              <a:rPr lang="en-US" sz="2400" b="1" dirty="0" smtClean="0">
                <a:latin typeface="Calibri Light" panose="020F0302020204030204" pitchFamily="34" charset="0"/>
              </a:rPr>
            </a:br>
            <a:endParaRPr lang="en-US" sz="2400" b="1" dirty="0" smtClean="0">
              <a:latin typeface="Calibri Light" panose="020F0302020204030204" pitchFamily="34" charset="0"/>
            </a:endParaRPr>
          </a:p>
          <a:p>
            <a:pPr marL="285750" lvl="1" indent="-285750">
              <a:spcAft>
                <a:spcPts val="600"/>
              </a:spcAft>
              <a:buFont typeface="Arial" panose="020B0604020202020204" pitchFamily="34" charset="0"/>
              <a:buChar char="•"/>
            </a:pPr>
            <a:r>
              <a:rPr lang="en-US" sz="2400" b="1" dirty="0" smtClean="0">
                <a:latin typeface="Calibri Light" panose="020F0302020204030204" pitchFamily="34" charset="0"/>
              </a:rPr>
              <a:t>Demonstration of efficiency </a:t>
            </a:r>
            <a:r>
              <a:rPr lang="en-US" sz="2400" b="1" dirty="0">
                <a:latin typeface="Calibri Light" panose="020F0302020204030204" pitchFamily="34" charset="0"/>
              </a:rPr>
              <a:t>and effectiveness </a:t>
            </a:r>
            <a:r>
              <a:rPr lang="en-US" sz="2400" b="1" dirty="0" smtClean="0">
                <a:latin typeface="Calibri Light" panose="020F0302020204030204" pitchFamily="34" charset="0"/>
              </a:rPr>
              <a:t>is tied to support for public investment in higher education.</a:t>
            </a:r>
            <a:br>
              <a:rPr lang="en-US" sz="2400" b="1" dirty="0" smtClean="0">
                <a:latin typeface="Calibri Light" panose="020F0302020204030204" pitchFamily="34" charset="0"/>
              </a:rPr>
            </a:br>
            <a:endParaRPr lang="en-US" sz="2400" b="1" dirty="0" smtClean="0">
              <a:latin typeface="Calibri Light" panose="020F0302020204030204" pitchFamily="34" charset="0"/>
            </a:endParaRPr>
          </a:p>
          <a:p>
            <a:pPr marL="285750" lvl="1" indent="-285750">
              <a:spcAft>
                <a:spcPts val="600"/>
              </a:spcAft>
              <a:buFont typeface="Arial" panose="020B0604020202020204" pitchFamily="34" charset="0"/>
              <a:buChar char="•"/>
            </a:pPr>
            <a:r>
              <a:rPr lang="en-US" sz="2400" b="1" dirty="0" smtClean="0">
                <a:latin typeface="Calibri Light" panose="020F0302020204030204" pitchFamily="34" charset="0"/>
              </a:rPr>
              <a:t>Compact partnership to be comprised of leaders of higher education, executive and legislative branches and key stakeholder groups in developing strategies for more predictable state investment over a 3-year period.</a:t>
            </a:r>
          </a:p>
        </p:txBody>
      </p:sp>
      <p:sp>
        <p:nvSpPr>
          <p:cNvPr id="6" name="Rectangle 5"/>
          <p:cNvSpPr/>
          <p:nvPr/>
        </p:nvSpPr>
        <p:spPr>
          <a:xfrm>
            <a:off x="1" y="1"/>
            <a:ext cx="9144000" cy="1280160"/>
          </a:xfrm>
          <a:prstGeom prst="rect">
            <a:avLst/>
          </a:prstGeom>
        </p:spPr>
        <p:txBody>
          <a:bodyPr anchor="ctr" anchorCtr="0">
            <a:noAutofit/>
          </a:bodyPr>
          <a:lstStyle/>
          <a:p>
            <a:pPr algn="ctr"/>
            <a:r>
              <a:rPr lang="en-US" sz="3600" b="1" dirty="0" smtClean="0">
                <a:effectLst>
                  <a:outerShdw blurRad="38100" dist="38100" dir="2700000" algn="tl">
                    <a:srgbClr val="000000">
                      <a:alpha val="43137"/>
                    </a:srgbClr>
                  </a:outerShdw>
                </a:effectLst>
                <a:latin typeface="Calibri Light" panose="020F0302020204030204" pitchFamily="34" charset="0"/>
              </a:rPr>
              <a:t>Illinois Higher Education Compact </a:t>
            </a:r>
            <a:endParaRPr lang="en-US" sz="3600" b="1" dirty="0">
              <a:effectLst>
                <a:outerShdw blurRad="38100" dist="38100" dir="2700000" algn="tl">
                  <a:srgbClr val="000000">
                    <a:alpha val="43137"/>
                  </a:srgbClr>
                </a:outerShdw>
              </a:effectLst>
              <a:latin typeface="Calibri Light" panose="020F0302020204030204" pitchFamily="34" charset="0"/>
            </a:endParaRPr>
          </a:p>
        </p:txBody>
      </p:sp>
    </p:spTree>
    <p:extLst>
      <p:ext uri="{BB962C8B-B14F-4D97-AF65-F5344CB8AC3E}">
        <p14:creationId xmlns:p14="http://schemas.microsoft.com/office/powerpoint/2010/main" val="20274517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177057" y="1594197"/>
            <a:ext cx="5883816" cy="948256"/>
          </a:xfrm>
          <a:prstGeom prst="rect">
            <a:avLst/>
          </a:prstGeom>
        </p:spPr>
        <p:txBody>
          <a:bodyPr anchor="ctr" anchorCtr="0">
            <a:noAutofit/>
          </a:bodyPr>
          <a:lstStyle/>
          <a:p>
            <a:r>
              <a:rPr lang="en-US" sz="3600" b="1" dirty="0" smtClean="0">
                <a:effectLst>
                  <a:outerShdw blurRad="38100" dist="38100" dir="2700000" algn="tl">
                    <a:srgbClr val="000000">
                      <a:alpha val="43137"/>
                    </a:srgbClr>
                  </a:outerShdw>
                </a:effectLst>
              </a:rPr>
              <a:t>Questions/Discussion?</a:t>
            </a:r>
            <a:endParaRPr lang="en-US" sz="3600" b="1" dirty="0">
              <a:effectLst>
                <a:outerShdw blurRad="38100" dist="38100" dir="2700000" algn="tl">
                  <a:srgbClr val="000000">
                    <a:alpha val="43137"/>
                  </a:srgbClr>
                </a:outerShdw>
              </a:effectLst>
            </a:endParaRPr>
          </a:p>
        </p:txBody>
      </p:sp>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t="56243"/>
          <a:stretch/>
        </p:blipFill>
        <p:spPr>
          <a:xfrm>
            <a:off x="337873" y="2203938"/>
            <a:ext cx="2743200" cy="4666254"/>
          </a:xfrm>
          <a:prstGeom prst="rect">
            <a:avLst/>
          </a:prstGeom>
          <a:effectLst>
            <a:outerShdw blurRad="50800" dist="38100" dir="2700000" algn="tl" rotWithShape="0">
              <a:prstClr val="black">
                <a:alpha val="40000"/>
              </a:prstClr>
            </a:outerShdw>
          </a:effectLst>
        </p:spPr>
      </p:pic>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b="78174"/>
          <a:stretch/>
        </p:blipFill>
        <p:spPr>
          <a:xfrm rot="14719636">
            <a:off x="258491" y="-744477"/>
            <a:ext cx="2743200" cy="2327566"/>
          </a:xfrm>
          <a:prstGeom prst="rect">
            <a:avLst/>
          </a:prstGeom>
          <a:effectLst>
            <a:outerShdw blurRad="50800" dist="38100" dir="2700000" algn="tl" rotWithShape="0">
              <a:prstClr val="black">
                <a:alpha val="40000"/>
              </a:prstClr>
            </a:outerShdw>
          </a:effectLst>
        </p:spPr>
      </p:pic>
      <p:sp>
        <p:nvSpPr>
          <p:cNvPr id="2" name="Rectangle 1"/>
          <p:cNvSpPr/>
          <p:nvPr/>
        </p:nvSpPr>
        <p:spPr>
          <a:xfrm>
            <a:off x="4412516" y="3657675"/>
            <a:ext cx="4897738" cy="2492990"/>
          </a:xfrm>
          <a:prstGeom prst="rect">
            <a:avLst/>
          </a:prstGeom>
        </p:spPr>
        <p:txBody>
          <a:bodyPr wrap="square">
            <a:spAutoFit/>
          </a:bodyPr>
          <a:lstStyle/>
          <a:p>
            <a:r>
              <a:rPr lang="en-US" sz="2000" b="1" dirty="0" smtClean="0">
                <a:effectLst>
                  <a:outerShdw blurRad="38100" dist="38100" dir="2700000" algn="tl">
                    <a:srgbClr val="000000">
                      <a:alpha val="43137"/>
                    </a:srgbClr>
                  </a:outerShdw>
                </a:effectLst>
              </a:rPr>
              <a:t>Kevin Schoeben</a:t>
            </a:r>
          </a:p>
          <a:p>
            <a:r>
              <a:rPr lang="en-US" sz="2000" b="1" dirty="0" smtClean="0">
                <a:effectLst>
                  <a:outerShdw blurRad="38100" dist="38100" dir="2700000" algn="tl">
                    <a:srgbClr val="000000">
                      <a:alpha val="43137"/>
                    </a:srgbClr>
                  </a:outerShdw>
                </a:effectLst>
              </a:rPr>
              <a:t>Deputy Director</a:t>
            </a:r>
          </a:p>
          <a:p>
            <a:r>
              <a:rPr lang="en-US" sz="2000" b="1" dirty="0" smtClean="0">
                <a:effectLst>
                  <a:outerShdw blurRad="38100" dist="38100" dir="2700000" algn="tl">
                    <a:srgbClr val="000000">
                      <a:alpha val="43137"/>
                    </a:srgbClr>
                  </a:outerShdw>
                </a:effectLst>
              </a:rPr>
              <a:t>Fiscal Affairs and Budgeting</a:t>
            </a:r>
          </a:p>
          <a:p>
            <a:r>
              <a:rPr lang="en-US" sz="2000" b="1" dirty="0" smtClean="0">
                <a:effectLst>
                  <a:outerShdw blurRad="38100" dist="38100" dir="2700000" algn="tl">
                    <a:srgbClr val="000000">
                      <a:alpha val="43137"/>
                    </a:srgbClr>
                  </a:outerShdw>
                </a:effectLst>
              </a:rPr>
              <a:t>Illinois Board of Higher Education</a:t>
            </a:r>
          </a:p>
          <a:p>
            <a:r>
              <a:rPr lang="en-US" sz="2000" b="1" dirty="0" smtClean="0">
                <a:effectLst>
                  <a:outerShdw blurRad="38100" dist="38100" dir="2700000" algn="tl">
                    <a:srgbClr val="000000">
                      <a:alpha val="43137"/>
                    </a:srgbClr>
                  </a:outerShdw>
                </a:effectLst>
                <a:hlinkClick r:id="rId3"/>
              </a:rPr>
              <a:t>Schoeben@IBHE.org</a:t>
            </a:r>
            <a:endParaRPr lang="en-US" sz="2000" b="1" dirty="0" smtClean="0">
              <a:effectLst>
                <a:outerShdw blurRad="38100" dist="38100" dir="2700000" algn="tl">
                  <a:srgbClr val="000000">
                    <a:alpha val="43137"/>
                  </a:srgbClr>
                </a:outerShdw>
              </a:effectLst>
            </a:endParaRPr>
          </a:p>
          <a:p>
            <a:r>
              <a:rPr lang="en-US" sz="2000" b="1" dirty="0" smtClean="0">
                <a:effectLst>
                  <a:outerShdw blurRad="38100" dist="38100" dir="2700000" algn="tl">
                    <a:srgbClr val="000000">
                      <a:alpha val="43137"/>
                    </a:srgbClr>
                  </a:outerShdw>
                </a:effectLst>
              </a:rPr>
              <a:t>217-557-7353</a:t>
            </a:r>
          </a:p>
          <a:p>
            <a:endParaRPr lang="en-US" b="1" dirty="0">
              <a:effectLst>
                <a:outerShdw blurRad="38100" dist="38100" dir="2700000" algn="tl">
                  <a:srgbClr val="000000">
                    <a:alpha val="43137"/>
                  </a:srgbClr>
                </a:outerShdw>
              </a:effectLst>
            </a:endParaRPr>
          </a:p>
          <a:p>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667773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03200"/>
            <a:ext cx="7886700" cy="1154545"/>
          </a:xfrm>
        </p:spPr>
        <p:txBody>
          <a:bodyPr>
            <a:normAutofit/>
          </a:bodyPr>
          <a:lstStyle/>
          <a:p>
            <a:r>
              <a:rPr lang="en-US" sz="4000" b="1" u="sng" dirty="0" smtClean="0">
                <a:effectLst>
                  <a:outerShdw blurRad="38100" dist="38100" dir="2700000" algn="tl">
                    <a:srgbClr val="000000">
                      <a:alpha val="43137"/>
                    </a:srgbClr>
                  </a:outerShdw>
                </a:effectLst>
              </a:rPr>
              <a:t>IBHE’s FY17 Budget Recommendation</a:t>
            </a:r>
            <a:endParaRPr lang="en-US" sz="4000" b="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09575" y="1447800"/>
            <a:ext cx="8105775" cy="4729163"/>
          </a:xfrm>
        </p:spPr>
        <p:txBody>
          <a:bodyPr>
            <a:normAutofit lnSpcReduction="10000"/>
          </a:bodyPr>
          <a:lstStyle/>
          <a:p>
            <a:pPr>
              <a:buFont typeface="Wingdings" pitchFamily="2" charset="2"/>
              <a:buChar char="§"/>
            </a:pPr>
            <a:r>
              <a:rPr lang="en-US" b="1" dirty="0" smtClean="0">
                <a:latin typeface="Calibri Light" panose="020F0302020204030204" pitchFamily="34" charset="0"/>
              </a:rPr>
              <a:t>Board of Higher Education Act (110 ILCS 205) requires IBHE to submit budget recommendations to the Governor &amp; the General Assembly. </a:t>
            </a:r>
            <a:br>
              <a:rPr lang="en-US" b="1" dirty="0" smtClean="0">
                <a:latin typeface="Calibri Light" panose="020F0302020204030204" pitchFamily="34" charset="0"/>
              </a:rPr>
            </a:br>
            <a:endParaRPr lang="en-US" b="1" dirty="0" smtClean="0">
              <a:latin typeface="Calibri Light" panose="020F0302020204030204" pitchFamily="34" charset="0"/>
            </a:endParaRPr>
          </a:p>
          <a:p>
            <a:pPr>
              <a:buFont typeface="Wingdings" pitchFamily="2" charset="2"/>
              <a:buChar char="§"/>
            </a:pPr>
            <a:r>
              <a:rPr lang="en-US" b="1" dirty="0" smtClean="0">
                <a:latin typeface="Calibri Light" panose="020F0302020204030204" pitchFamily="34" charset="0"/>
              </a:rPr>
              <a:t>Legislative FY 17 Budget forms distributed. </a:t>
            </a:r>
            <a:br>
              <a:rPr lang="en-US" b="1" dirty="0" smtClean="0">
                <a:latin typeface="Calibri Light" panose="020F0302020204030204" pitchFamily="34" charset="0"/>
              </a:rPr>
            </a:br>
            <a:endParaRPr lang="en-US" b="1" dirty="0" smtClean="0">
              <a:latin typeface="Calibri Light" panose="020F0302020204030204" pitchFamily="34" charset="0"/>
            </a:endParaRPr>
          </a:p>
          <a:p>
            <a:pPr>
              <a:buFont typeface="Wingdings" pitchFamily="2" charset="2"/>
              <a:buChar char="§"/>
            </a:pPr>
            <a:r>
              <a:rPr lang="en-US" b="1" dirty="0" smtClean="0">
                <a:latin typeface="Calibri Light" panose="020F0302020204030204" pitchFamily="34" charset="0"/>
              </a:rPr>
              <a:t>Today, Meeting of Governor and Legislative Leaders </a:t>
            </a:r>
            <a:br>
              <a:rPr lang="en-US" b="1" dirty="0" smtClean="0">
                <a:latin typeface="Calibri Light" panose="020F0302020204030204" pitchFamily="34" charset="0"/>
              </a:rPr>
            </a:br>
            <a:endParaRPr lang="en-US" b="1" dirty="0" smtClean="0">
              <a:latin typeface="Calibri Light" panose="020F0302020204030204" pitchFamily="34" charset="0"/>
            </a:endParaRPr>
          </a:p>
          <a:p>
            <a:pPr>
              <a:buFont typeface="Wingdings" pitchFamily="2" charset="2"/>
              <a:buChar char="§"/>
            </a:pPr>
            <a:r>
              <a:rPr lang="en-US" b="1" dirty="0" smtClean="0">
                <a:latin typeface="Calibri Light" panose="020F0302020204030204" pitchFamily="34" charset="0"/>
              </a:rPr>
              <a:t>Gov’s FY17 Budget Address – Feb. 17, 2016</a:t>
            </a:r>
            <a:br>
              <a:rPr lang="en-US" b="1" dirty="0" smtClean="0">
                <a:latin typeface="Calibri Light" panose="020F0302020204030204" pitchFamily="34" charset="0"/>
              </a:rPr>
            </a:br>
            <a:endParaRPr lang="en-US" b="1" dirty="0" smtClean="0">
              <a:latin typeface="Calibri Light" panose="020F0302020204030204" pitchFamily="34" charset="0"/>
            </a:endParaRPr>
          </a:p>
          <a:p>
            <a:pPr>
              <a:buFont typeface="Wingdings" pitchFamily="2" charset="2"/>
              <a:buChar char="§"/>
            </a:pPr>
            <a:r>
              <a:rPr lang="en-US" b="1" dirty="0" smtClean="0">
                <a:latin typeface="Calibri Light" panose="020F0302020204030204" pitchFamily="34" charset="0"/>
              </a:rPr>
              <a:t>IBHE to meet again prior to March 1, 2016?</a:t>
            </a:r>
            <a:endParaRPr lang="en-US" b="1" dirty="0">
              <a:latin typeface="Calibri Light" panose="020F030202020403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019" y="923636"/>
            <a:ext cx="8986982" cy="5855855"/>
          </a:xfrm>
          <a:prstGeom prst="rect">
            <a:avLst/>
          </a:prstGeom>
        </p:spPr>
        <p:txBody>
          <a:bodyPr wrap="square">
            <a:noAutofit/>
          </a:bodyPr>
          <a:lstStyle/>
          <a:p>
            <a:pPr marL="285750" indent="-285750">
              <a:lnSpc>
                <a:spcPct val="150000"/>
              </a:lnSpc>
              <a:spcAft>
                <a:spcPts val="600"/>
              </a:spcAft>
              <a:buFont typeface="Wingdings" pitchFamily="2" charset="2"/>
              <a:buChar char="ü"/>
            </a:pPr>
            <a:r>
              <a:rPr lang="en-US" sz="2400" b="1" dirty="0" smtClean="0">
                <a:latin typeface="Calibri Light" panose="020F0302020204030204" pitchFamily="34" charset="0"/>
              </a:rPr>
              <a:t>No FY 16 budget for Higher Education (Map, Ops, Grants) </a:t>
            </a:r>
          </a:p>
          <a:p>
            <a:pPr marL="285750" indent="-285750">
              <a:lnSpc>
                <a:spcPct val="150000"/>
              </a:lnSpc>
              <a:spcAft>
                <a:spcPts val="600"/>
              </a:spcAft>
              <a:buFont typeface="Wingdings" pitchFamily="2" charset="2"/>
              <a:buChar char="ü"/>
            </a:pPr>
            <a:r>
              <a:rPr lang="en-US" sz="2400" b="1" dirty="0" smtClean="0">
                <a:latin typeface="Calibri Light" panose="020F0302020204030204" pitchFamily="34" charset="0"/>
              </a:rPr>
              <a:t>Moody’s cited expected state funding cuts and budget uncertainty as factors for downgrading</a:t>
            </a:r>
          </a:p>
          <a:p>
            <a:pPr marL="285750" indent="-285750">
              <a:lnSpc>
                <a:spcPct val="150000"/>
              </a:lnSpc>
              <a:spcAft>
                <a:spcPts val="600"/>
              </a:spcAft>
              <a:buFont typeface="Wingdings" pitchFamily="2" charset="2"/>
              <a:buChar char="ü"/>
            </a:pPr>
            <a:r>
              <a:rPr lang="en-US" sz="2400" b="1" dirty="0" smtClean="0">
                <a:latin typeface="Calibri Light" panose="020F0302020204030204" pitchFamily="34" charset="0"/>
              </a:rPr>
              <a:t>Comptroller cites $8.5 billion backlog by Jan. 2016 with likely delays in monthly $560 million pension payment (Nov/</a:t>
            </a:r>
            <a:r>
              <a:rPr lang="en-US" sz="2400" b="1" i="1" dirty="0" smtClean="0">
                <a:latin typeface="Calibri Light" panose="020F0302020204030204" pitchFamily="34" charset="0"/>
              </a:rPr>
              <a:t>Dec</a:t>
            </a:r>
            <a:r>
              <a:rPr lang="en-US" sz="2400" b="1" dirty="0" smtClean="0">
                <a:latin typeface="Calibri Light" panose="020F0302020204030204" pitchFamily="34" charset="0"/>
              </a:rPr>
              <a:t>)  </a:t>
            </a:r>
          </a:p>
          <a:p>
            <a:pPr marL="285750" indent="-285750">
              <a:lnSpc>
                <a:spcPct val="150000"/>
              </a:lnSpc>
              <a:spcAft>
                <a:spcPts val="600"/>
              </a:spcAft>
              <a:buFont typeface="Wingdings" pitchFamily="2" charset="2"/>
              <a:buChar char="ü"/>
            </a:pPr>
            <a:r>
              <a:rPr lang="en-US" sz="2400" b="1" dirty="0" smtClean="0">
                <a:latin typeface="Calibri Light" panose="020F0302020204030204" pitchFamily="34" charset="0"/>
              </a:rPr>
              <a:t>Start of FY 16, $286 million, or 20%, left unpaid from FY 15</a:t>
            </a:r>
          </a:p>
          <a:p>
            <a:pPr marL="285750" indent="-285750">
              <a:lnSpc>
                <a:spcPct val="150000"/>
              </a:lnSpc>
              <a:spcAft>
                <a:spcPts val="600"/>
              </a:spcAft>
              <a:buFont typeface="Wingdings" pitchFamily="2" charset="2"/>
              <a:buChar char="ü"/>
            </a:pPr>
            <a:r>
              <a:rPr lang="en-US" sz="2400" b="1" dirty="0" smtClean="0">
                <a:latin typeface="Calibri Light" panose="020F0302020204030204" pitchFamily="34" charset="0"/>
              </a:rPr>
              <a:t>Serious concern of impending FY 16 carryover past June 30 into FY 17</a:t>
            </a:r>
          </a:p>
          <a:p>
            <a:pPr marL="285750" indent="-285750">
              <a:lnSpc>
                <a:spcPct val="150000"/>
              </a:lnSpc>
              <a:spcAft>
                <a:spcPts val="600"/>
              </a:spcAft>
              <a:buFont typeface="Wingdings" pitchFamily="2" charset="2"/>
              <a:buChar char="ü"/>
            </a:pPr>
            <a:r>
              <a:rPr lang="en-US" sz="2400" b="1" dirty="0" smtClean="0">
                <a:latin typeface="Calibri Light" panose="020F0302020204030204" pitchFamily="34" charset="0"/>
              </a:rPr>
              <a:t> 2016 funding proposals for Universities </a:t>
            </a:r>
            <a:r>
              <a:rPr lang="en-US" sz="2400" b="1" dirty="0">
                <a:latin typeface="Calibri Light" panose="020F0302020204030204" pitchFamily="34" charset="0"/>
              </a:rPr>
              <a:t>range </a:t>
            </a:r>
            <a:r>
              <a:rPr lang="en-US" sz="2400" b="1" dirty="0" smtClean="0">
                <a:latin typeface="Calibri Light" panose="020F0302020204030204" pitchFamily="34" charset="0"/>
              </a:rPr>
              <a:t>$</a:t>
            </a:r>
            <a:r>
              <a:rPr lang="en-US" sz="2400" b="1" dirty="0">
                <a:latin typeface="Calibri Light" panose="020F0302020204030204" pitchFamily="34" charset="0"/>
              </a:rPr>
              <a:t>280 </a:t>
            </a:r>
            <a:r>
              <a:rPr lang="en-US" sz="2400" b="1" dirty="0" smtClean="0">
                <a:latin typeface="Calibri Light" panose="020F0302020204030204" pitchFamily="34" charset="0"/>
              </a:rPr>
              <a:t>million/25%</a:t>
            </a:r>
          </a:p>
          <a:p>
            <a:pPr marL="285750" indent="-285750">
              <a:lnSpc>
                <a:spcPct val="150000"/>
              </a:lnSpc>
              <a:spcAft>
                <a:spcPts val="600"/>
              </a:spcAft>
              <a:buFont typeface="Wingdings" pitchFamily="2" charset="2"/>
              <a:buChar char="ü"/>
            </a:pPr>
            <a:r>
              <a:rPr lang="en-US" sz="2400" b="1" dirty="0" smtClean="0">
                <a:latin typeface="Calibri Light" panose="020F0302020204030204" pitchFamily="34" charset="0"/>
              </a:rPr>
              <a:t>Capital projects still on hold due to no budget</a:t>
            </a:r>
            <a:endParaRPr lang="en-US" sz="2400" b="1" dirty="0">
              <a:latin typeface="Calibri Light" panose="020F0302020204030204" pitchFamily="34" charset="0"/>
            </a:endParaRPr>
          </a:p>
          <a:p>
            <a:pPr marL="285750" indent="-285750">
              <a:lnSpc>
                <a:spcPct val="150000"/>
              </a:lnSpc>
              <a:spcAft>
                <a:spcPts val="600"/>
              </a:spcAft>
              <a:buFont typeface="Wingdings" pitchFamily="2" charset="2"/>
              <a:buChar char="ü"/>
            </a:pPr>
            <a:endParaRPr lang="en-US" sz="2400" b="1" dirty="0" smtClean="0">
              <a:latin typeface="Calibri Light" panose="020F0302020204030204" pitchFamily="34" charset="0"/>
            </a:endParaRPr>
          </a:p>
          <a:p>
            <a:pPr marL="285750" indent="-285750">
              <a:spcAft>
                <a:spcPts val="600"/>
              </a:spcAft>
              <a:buFont typeface="Arial" panose="020B0604020202020204" pitchFamily="34" charset="0"/>
              <a:buChar char="•"/>
            </a:pPr>
            <a:endParaRPr lang="en-US" sz="2000" dirty="0" smtClean="0">
              <a:latin typeface="Century Gothic" pitchFamily="34" charset="0"/>
            </a:endParaRPr>
          </a:p>
          <a:p>
            <a:pPr marL="285750" indent="-285750">
              <a:spcAft>
                <a:spcPts val="600"/>
              </a:spcAft>
              <a:buFont typeface="Arial" panose="020B0604020202020204" pitchFamily="34" charset="0"/>
              <a:buChar char="•"/>
            </a:pPr>
            <a:endParaRPr lang="en-US" sz="2200" dirty="0" smtClean="0">
              <a:latin typeface="Century Gothic" panose="020B0502020202020204" pitchFamily="34" charset="0"/>
            </a:endParaRPr>
          </a:p>
        </p:txBody>
      </p:sp>
      <p:sp>
        <p:nvSpPr>
          <p:cNvPr id="3" name="Rectangle 2"/>
          <p:cNvSpPr/>
          <p:nvPr/>
        </p:nvSpPr>
        <p:spPr>
          <a:xfrm>
            <a:off x="276225" y="1"/>
            <a:ext cx="8524158" cy="1062182"/>
          </a:xfrm>
          <a:prstGeom prst="rect">
            <a:avLst/>
          </a:prstGeom>
        </p:spPr>
        <p:txBody>
          <a:bodyPr wrap="none" anchor="ctr" anchorCtr="0">
            <a:noAutofit/>
          </a:bodyPr>
          <a:lstStyle/>
          <a:p>
            <a:r>
              <a:rPr lang="en-US" sz="2800" b="1" u="sng" dirty="0" smtClean="0">
                <a:effectLst>
                  <a:outerShdw blurRad="38100" dist="38100" dir="2700000" algn="tl">
                    <a:srgbClr val="000000">
                      <a:alpha val="43137"/>
                    </a:srgbClr>
                  </a:outerShdw>
                </a:effectLst>
                <a:latin typeface="Calibri" panose="020F0502020204030204" pitchFamily="34" charset="0"/>
              </a:rPr>
              <a:t>Current Situation – FY 16 Budget Issues</a:t>
            </a:r>
            <a:endParaRPr lang="en-US" sz="2800" b="1" u="sng"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7671020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6225" y="1016000"/>
            <a:ext cx="8867775" cy="5763491"/>
          </a:xfrm>
          <a:prstGeom prst="rect">
            <a:avLst/>
          </a:prstGeom>
        </p:spPr>
        <p:txBody>
          <a:bodyPr wrap="square">
            <a:noAutofit/>
          </a:bodyPr>
          <a:lstStyle/>
          <a:p>
            <a:pPr marL="285750" indent="-285750">
              <a:spcAft>
                <a:spcPts val="600"/>
              </a:spcAft>
              <a:buFont typeface="Arial" panose="020B0604020202020204" pitchFamily="34" charset="0"/>
              <a:buChar char="•"/>
            </a:pPr>
            <a:endParaRPr lang="en-US" sz="2000" dirty="0" smtClean="0">
              <a:latin typeface="Century Gothic" pitchFamily="34" charset="0"/>
            </a:endParaRPr>
          </a:p>
          <a:p>
            <a:pPr marL="285750" indent="-285750">
              <a:spcAft>
                <a:spcPts val="600"/>
              </a:spcAft>
              <a:buFont typeface="Arial" panose="020B0604020202020204" pitchFamily="34" charset="0"/>
              <a:buChar char="•"/>
            </a:pPr>
            <a:endParaRPr lang="en-US" sz="2200" dirty="0" smtClean="0">
              <a:latin typeface="Century Gothic" panose="020B0502020202020204" pitchFamily="34" charset="0"/>
            </a:endParaRPr>
          </a:p>
        </p:txBody>
      </p:sp>
      <p:sp>
        <p:nvSpPr>
          <p:cNvPr id="3" name="Rectangle 2"/>
          <p:cNvSpPr/>
          <p:nvPr/>
        </p:nvSpPr>
        <p:spPr>
          <a:xfrm>
            <a:off x="276223" y="0"/>
            <a:ext cx="8524160" cy="1095375"/>
          </a:xfrm>
          <a:prstGeom prst="rect">
            <a:avLst/>
          </a:prstGeom>
        </p:spPr>
        <p:txBody>
          <a:bodyPr wrap="none" anchor="ctr" anchorCtr="0">
            <a:noAutofit/>
          </a:bodyPr>
          <a:lstStyle/>
          <a:p>
            <a:r>
              <a:rPr lang="en-US" sz="2800" b="1" u="sng" dirty="0" smtClean="0">
                <a:effectLst>
                  <a:outerShdw blurRad="38100" dist="38100" dir="2700000" algn="tl">
                    <a:srgbClr val="000000">
                      <a:alpha val="43137"/>
                    </a:srgbClr>
                  </a:outerShdw>
                </a:effectLst>
                <a:latin typeface="Calibri" panose="020F0502020204030204" pitchFamily="34" charset="0"/>
              </a:rPr>
              <a:t>FY 17 Outlook &amp; Priorities</a:t>
            </a:r>
            <a:endParaRPr lang="en-US" sz="2800" b="1" u="sng" dirty="0">
              <a:effectLst>
                <a:outerShdw blurRad="38100" dist="38100" dir="2700000" algn="tl">
                  <a:srgbClr val="000000">
                    <a:alpha val="43137"/>
                  </a:srgbClr>
                </a:outerShdw>
              </a:effectLst>
              <a:latin typeface="Calibri" panose="020F0502020204030204" pitchFamily="34" charset="0"/>
            </a:endParaRPr>
          </a:p>
        </p:txBody>
      </p:sp>
      <p:sp>
        <p:nvSpPr>
          <p:cNvPr id="4" name="Rectangle 3"/>
          <p:cNvSpPr/>
          <p:nvPr/>
        </p:nvSpPr>
        <p:spPr>
          <a:xfrm>
            <a:off x="73891" y="923636"/>
            <a:ext cx="9070109" cy="4909036"/>
          </a:xfrm>
          <a:prstGeom prst="rect">
            <a:avLst/>
          </a:prstGeom>
        </p:spPr>
        <p:txBody>
          <a:bodyPr wrap="square">
            <a:spAutoFit/>
          </a:bodyPr>
          <a:lstStyle/>
          <a:p>
            <a:pPr marL="342900" lvl="0" indent="-342900">
              <a:lnSpc>
                <a:spcPct val="150000"/>
              </a:lnSpc>
              <a:spcAft>
                <a:spcPts val="600"/>
              </a:spcAft>
              <a:buFont typeface="Wingdings" panose="05000000000000000000" pitchFamily="2" charset="2"/>
              <a:buChar char="ü"/>
            </a:pPr>
            <a:r>
              <a:rPr lang="en-US" sz="2400" b="1" dirty="0">
                <a:latin typeface="Calibri Light" panose="020F0302020204030204" pitchFamily="34" charset="0"/>
              </a:rPr>
              <a:t>Support goals of the Public Agenda &amp; 60 X </a:t>
            </a:r>
            <a:r>
              <a:rPr lang="en-US" sz="2400" b="1" dirty="0" smtClean="0">
                <a:latin typeface="Calibri Light" panose="020F0302020204030204" pitchFamily="34" charset="0"/>
              </a:rPr>
              <a:t>2025</a:t>
            </a:r>
            <a:br>
              <a:rPr lang="en-US" sz="2400" b="1" dirty="0" smtClean="0">
                <a:latin typeface="Calibri Light" panose="020F0302020204030204" pitchFamily="34" charset="0"/>
              </a:rPr>
            </a:br>
            <a:r>
              <a:rPr lang="en-US" i="1" dirty="0"/>
              <a:t>Increase Educational Attainment</a:t>
            </a:r>
            <a:r>
              <a:rPr lang="en-US" i="1" dirty="0" smtClean="0"/>
              <a:t>, Ensure </a:t>
            </a:r>
            <a:r>
              <a:rPr lang="en-US" i="1" dirty="0"/>
              <a:t>College Affordability, Increase </a:t>
            </a:r>
            <a:r>
              <a:rPr lang="en-US" i="1" dirty="0" smtClean="0"/>
              <a:t># of </a:t>
            </a:r>
            <a:r>
              <a:rPr lang="en-US" i="1" dirty="0"/>
              <a:t>Quality Degrees</a:t>
            </a:r>
            <a:r>
              <a:rPr lang="en-US" i="1" dirty="0" smtClean="0"/>
              <a:t>, Integrate </a:t>
            </a:r>
            <a:r>
              <a:rPr lang="en-US" i="1" dirty="0"/>
              <a:t>Educational, Research and Innovation Assets</a:t>
            </a:r>
          </a:p>
          <a:p>
            <a:pPr marL="342900" indent="-342900">
              <a:lnSpc>
                <a:spcPct val="150000"/>
              </a:lnSpc>
              <a:spcAft>
                <a:spcPts val="600"/>
              </a:spcAft>
              <a:buFont typeface="Wingdings" panose="05000000000000000000" pitchFamily="2" charset="2"/>
              <a:buChar char="ü"/>
            </a:pPr>
            <a:r>
              <a:rPr lang="en-US" sz="2400" b="1" dirty="0" smtClean="0">
                <a:latin typeface="Calibri Light" panose="020F0302020204030204" pitchFamily="34" charset="0"/>
              </a:rPr>
              <a:t>View </a:t>
            </a:r>
            <a:r>
              <a:rPr lang="en-US" sz="2400" b="1" dirty="0">
                <a:latin typeface="Calibri Light" panose="020F0302020204030204" pitchFamily="34" charset="0"/>
              </a:rPr>
              <a:t>core funding for public colleges and universities as an </a:t>
            </a:r>
            <a:r>
              <a:rPr lang="en-US" sz="2400" b="1" dirty="0" smtClean="0">
                <a:latin typeface="Calibri Light" panose="020F0302020204030204" pitchFamily="34" charset="0"/>
              </a:rPr>
              <a:t>investment</a:t>
            </a:r>
            <a:endParaRPr lang="en-US" sz="2400" b="1" dirty="0">
              <a:latin typeface="Calibri Light" panose="020F0302020204030204" pitchFamily="34" charset="0"/>
            </a:endParaRPr>
          </a:p>
          <a:p>
            <a:pPr marL="342900" indent="-342900">
              <a:lnSpc>
                <a:spcPct val="150000"/>
              </a:lnSpc>
              <a:spcAft>
                <a:spcPts val="600"/>
              </a:spcAft>
              <a:buFont typeface="Wingdings" panose="05000000000000000000" pitchFamily="2" charset="2"/>
              <a:buChar char="ü"/>
            </a:pPr>
            <a:r>
              <a:rPr lang="en-US" sz="2400" b="1" dirty="0" smtClean="0">
                <a:latin typeface="Calibri Light" panose="020F0302020204030204" pitchFamily="34" charset="0"/>
              </a:rPr>
              <a:t>Support funding </a:t>
            </a:r>
            <a:r>
              <a:rPr lang="en-US" sz="2400" b="1" dirty="0">
                <a:latin typeface="Calibri Light" panose="020F0302020204030204" pitchFamily="34" charset="0"/>
              </a:rPr>
              <a:t>for need based financial </a:t>
            </a:r>
            <a:r>
              <a:rPr lang="en-US" sz="2400" b="1" dirty="0" smtClean="0">
                <a:latin typeface="Calibri Light" panose="020F0302020204030204" pitchFamily="34" charset="0"/>
              </a:rPr>
              <a:t>aid</a:t>
            </a:r>
            <a:endParaRPr lang="en-US" sz="2400" b="1" dirty="0">
              <a:latin typeface="Calibri Light" panose="020F0302020204030204" pitchFamily="34" charset="0"/>
            </a:endParaRPr>
          </a:p>
          <a:p>
            <a:pPr marL="342900" indent="-342900">
              <a:lnSpc>
                <a:spcPct val="150000"/>
              </a:lnSpc>
              <a:spcAft>
                <a:spcPts val="600"/>
              </a:spcAft>
              <a:buFont typeface="Wingdings" panose="05000000000000000000" pitchFamily="2" charset="2"/>
              <a:buChar char="ü"/>
            </a:pPr>
            <a:r>
              <a:rPr lang="en-US" sz="2400" b="1" dirty="0" smtClean="0">
                <a:latin typeface="Calibri Light" panose="020F0302020204030204" pitchFamily="34" charset="0"/>
              </a:rPr>
              <a:t>Advocate for a state Capital Bill (Deferred Maintenance/Renewal)</a:t>
            </a:r>
            <a:endParaRPr lang="en-US" sz="2400" b="1" dirty="0">
              <a:latin typeface="Calibri Light" panose="020F0302020204030204" pitchFamily="34" charset="0"/>
            </a:endParaRPr>
          </a:p>
          <a:p>
            <a:pPr marL="342900" indent="-342900">
              <a:lnSpc>
                <a:spcPct val="150000"/>
              </a:lnSpc>
              <a:spcAft>
                <a:spcPts val="600"/>
              </a:spcAft>
              <a:buFont typeface="Wingdings" panose="05000000000000000000" pitchFamily="2" charset="2"/>
              <a:buChar char="ü"/>
            </a:pPr>
            <a:r>
              <a:rPr lang="en-US" sz="2400" b="1" dirty="0" smtClean="0">
                <a:latin typeface="Calibri Light" panose="020F0302020204030204" pitchFamily="34" charset="0"/>
              </a:rPr>
              <a:t>Active discussion on Efficiency and Effectiveness Initiatives</a:t>
            </a:r>
            <a:br>
              <a:rPr lang="en-US" sz="2400" b="1" dirty="0" smtClean="0">
                <a:latin typeface="Calibri Light" panose="020F0302020204030204" pitchFamily="34" charset="0"/>
              </a:rPr>
            </a:br>
            <a:r>
              <a:rPr lang="en-US" b="1" i="1" dirty="0" smtClean="0">
                <a:latin typeface="Calibri Light" panose="020F0302020204030204" pitchFamily="34" charset="0"/>
              </a:rPr>
              <a:t>Performance Based Funding, Budgeting </a:t>
            </a:r>
            <a:r>
              <a:rPr lang="en-US" b="1" i="1" dirty="0">
                <a:latin typeface="Calibri Light" panose="020F0302020204030204" pitchFamily="34" charset="0"/>
              </a:rPr>
              <a:t>For </a:t>
            </a:r>
            <a:r>
              <a:rPr lang="en-US" b="1" i="1" dirty="0" smtClean="0">
                <a:latin typeface="Calibri Light" panose="020F0302020204030204" pitchFamily="34" charset="0"/>
              </a:rPr>
              <a:t>Results, IL Performance </a:t>
            </a:r>
            <a:r>
              <a:rPr lang="en-US" b="1" i="1" dirty="0">
                <a:latin typeface="Calibri Light" panose="020F0302020204030204" pitchFamily="34" charset="0"/>
              </a:rPr>
              <a:t>Reporting System </a:t>
            </a:r>
            <a:r>
              <a:rPr lang="en-US" b="1" i="1" dirty="0" smtClean="0">
                <a:latin typeface="Calibri Light" panose="020F0302020204030204" pitchFamily="34" charset="0"/>
              </a:rPr>
              <a:t>metrics, Grant </a:t>
            </a:r>
            <a:r>
              <a:rPr lang="en-US" b="1" i="1" dirty="0">
                <a:latin typeface="Calibri Light" panose="020F0302020204030204" pitchFamily="34" charset="0"/>
              </a:rPr>
              <a:t>Accountability and Transparency Act (GATA</a:t>
            </a:r>
            <a:r>
              <a:rPr lang="en-US" b="1" i="1" dirty="0" smtClean="0">
                <a:latin typeface="Calibri Light" panose="020F0302020204030204" pitchFamily="34" charset="0"/>
              </a:rPr>
              <a:t>), and reforms curtailing unfunded mandates.</a:t>
            </a:r>
            <a:endParaRPr lang="en-US" b="1" i="1" dirty="0">
              <a:latin typeface="Calibri Light" panose="020F0302020204030204" pitchFamily="34" charset="0"/>
            </a:endParaRPr>
          </a:p>
        </p:txBody>
      </p:sp>
    </p:spTree>
    <p:extLst>
      <p:ext uri="{BB962C8B-B14F-4D97-AF65-F5344CB8AC3E}">
        <p14:creationId xmlns:p14="http://schemas.microsoft.com/office/powerpoint/2010/main" val="30615957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171450"/>
            <a:ext cx="9029700" cy="1114425"/>
          </a:xfrm>
        </p:spPr>
        <p:txBody>
          <a:bodyPr>
            <a:normAutofit/>
          </a:bodyPr>
          <a:lstStyle/>
          <a:p>
            <a:pPr algn="ctr"/>
            <a:r>
              <a:rPr lang="en-US" sz="2250" b="1" dirty="0" smtClean="0">
                <a:effectLst>
                  <a:outerShdw blurRad="38100" dist="38100" dir="2700000" algn="tl">
                    <a:srgbClr val="000000">
                      <a:alpha val="43137"/>
                    </a:srgbClr>
                  </a:outerShdw>
                </a:effectLst>
                <a:latin typeface="Calibri Light" panose="020F0302020204030204" pitchFamily="34" charset="0"/>
              </a:rPr>
              <a:t>State support for Higher Education programs decreased $1.1 billion since 2000 ~ </a:t>
            </a:r>
            <a:r>
              <a:rPr lang="en-US" sz="2200" b="1" i="1" dirty="0" smtClean="0">
                <a:effectLst>
                  <a:outerShdw blurRad="38100" dist="38100" dir="2700000" algn="tl">
                    <a:srgbClr val="000000">
                      <a:alpha val="43137"/>
                    </a:srgbClr>
                  </a:outerShdw>
                </a:effectLst>
                <a:latin typeface="Calibri Light" panose="020F0302020204030204" pitchFamily="34" charset="0"/>
              </a:rPr>
              <a:t>putting greater reliance on Income Funds and local resources </a:t>
            </a:r>
            <a:endParaRPr lang="en-US" b="1" i="1" dirty="0">
              <a:effectLst>
                <a:outerShdw blurRad="38100" dist="38100" dir="2700000" algn="tl">
                  <a:srgbClr val="000000">
                    <a:alpha val="43137"/>
                  </a:srgbClr>
                </a:outerShdw>
              </a:effectLst>
              <a:latin typeface="Calibri Light" panose="020F0302020204030204" pitchFamily="34" charset="0"/>
            </a:endParaRPr>
          </a:p>
        </p:txBody>
      </p:sp>
      <p:pic>
        <p:nvPicPr>
          <p:cNvPr id="4" name="Picture 2"/>
          <p:cNvPicPr>
            <a:picLocks noGrp="1" noChangeAspect="1" noChangeArrowheads="1"/>
          </p:cNvPicPr>
          <p:nvPr>
            <p:ph idx="1"/>
          </p:nvPr>
        </p:nvPicPr>
        <p:blipFill>
          <a:blip r:embed="rId2" cstate="print"/>
          <a:srcRect/>
          <a:stretch>
            <a:fillRect/>
          </a:stretch>
        </p:blipFill>
        <p:spPr bwMode="auto">
          <a:xfrm>
            <a:off x="0" y="1285875"/>
            <a:ext cx="9144000" cy="5577651"/>
          </a:xfrm>
          <a:prstGeom prst="rect">
            <a:avLst/>
          </a:prstGeom>
          <a:noFill/>
          <a:ln w="9525">
            <a:noFill/>
            <a:miter lim="800000"/>
            <a:headEnd/>
            <a:tailEnd/>
          </a:ln>
        </p:spPr>
      </p:pic>
      <p:pic>
        <p:nvPicPr>
          <p:cNvPr id="3" name="Picture 2"/>
          <p:cNvPicPr>
            <a:picLocks noChangeAspect="1"/>
          </p:cNvPicPr>
          <p:nvPr/>
        </p:nvPicPr>
        <p:blipFill>
          <a:blip r:embed="rId3" cstate="print"/>
          <a:stretch>
            <a:fillRect/>
          </a:stretch>
        </p:blipFill>
        <p:spPr>
          <a:xfrm>
            <a:off x="1039313" y="4486616"/>
            <a:ext cx="1261981" cy="908383"/>
          </a:xfrm>
          <a:prstGeom prst="rect">
            <a:avLst/>
          </a:prstGeom>
        </p:spPr>
      </p:pic>
      <p:pic>
        <p:nvPicPr>
          <p:cNvPr id="5" name="Picture 4"/>
          <p:cNvPicPr>
            <a:picLocks noChangeAspect="1"/>
          </p:cNvPicPr>
          <p:nvPr/>
        </p:nvPicPr>
        <p:blipFill>
          <a:blip r:embed="rId4" cstate="print"/>
          <a:stretch>
            <a:fillRect/>
          </a:stretch>
        </p:blipFill>
        <p:spPr>
          <a:xfrm>
            <a:off x="963167" y="5288212"/>
            <a:ext cx="1719221" cy="640135"/>
          </a:xfrm>
          <a:prstGeom prst="rect">
            <a:avLst/>
          </a:prstGeom>
        </p:spPr>
      </p:pic>
      <p:pic>
        <p:nvPicPr>
          <p:cNvPr id="6" name="Picture 5"/>
          <p:cNvPicPr>
            <a:picLocks noChangeAspect="1"/>
          </p:cNvPicPr>
          <p:nvPr/>
        </p:nvPicPr>
        <p:blipFill>
          <a:blip r:embed="rId5" cstate="print"/>
          <a:stretch>
            <a:fillRect/>
          </a:stretch>
        </p:blipFill>
        <p:spPr>
          <a:xfrm>
            <a:off x="8707639" y="5135800"/>
            <a:ext cx="155956" cy="152412"/>
          </a:xfrm>
          <a:prstGeom prst="rect">
            <a:avLst/>
          </a:prstGeom>
          <a:scene3d>
            <a:camera prst="orthographicFront">
              <a:rot lat="0" lon="0" rev="2400000"/>
            </a:camera>
            <a:lightRig rig="threePt" dir="t"/>
          </a:scene3d>
        </p:spPr>
      </p:pic>
      <p:pic>
        <p:nvPicPr>
          <p:cNvPr id="7" name="Picture 6"/>
          <p:cNvPicPr>
            <a:picLocks noChangeAspect="1"/>
          </p:cNvPicPr>
          <p:nvPr/>
        </p:nvPicPr>
        <p:blipFill>
          <a:blip r:embed="rId5" cstate="print"/>
          <a:stretch>
            <a:fillRect/>
          </a:stretch>
        </p:blipFill>
        <p:spPr>
          <a:xfrm>
            <a:off x="1146047" y="3468027"/>
            <a:ext cx="170699" cy="166820"/>
          </a:xfrm>
          <a:prstGeom prst="rect">
            <a:avLst/>
          </a:prstGeom>
          <a:scene3d>
            <a:camera prst="orthographicFront">
              <a:rot lat="0" lon="0" rev="2400000"/>
            </a:camera>
            <a:lightRig rig="threePt" dir="t"/>
          </a:scene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2959099"/>
          </a:xfrm>
        </p:spPr>
        <p:txBody>
          <a:bodyPr/>
          <a:lstStyle/>
          <a:p>
            <a:r>
              <a:rPr lang="en-US" dirty="0" smtClean="0"/>
              <a:t> </a:t>
            </a:r>
            <a:endParaRPr lang="en-US" dirty="0"/>
          </a:p>
        </p:txBody>
      </p:sp>
      <p:sp>
        <p:nvSpPr>
          <p:cNvPr id="3" name="Content Placeholder 2"/>
          <p:cNvSpPr>
            <a:spLocks noGrp="1"/>
          </p:cNvSpPr>
          <p:nvPr>
            <p:ph idx="1"/>
          </p:nvPr>
        </p:nvSpPr>
        <p:spPr>
          <a:xfrm>
            <a:off x="247649" y="219075"/>
            <a:ext cx="8658225" cy="6457950"/>
          </a:xfrm>
        </p:spPr>
        <p:txBody>
          <a:bodyPr>
            <a:normAutofit fontScale="85000" lnSpcReduction="20000"/>
          </a:bodyPr>
          <a:lstStyle/>
          <a:p>
            <a:pPr marL="182880" indent="-182880" algn="ctr">
              <a:lnSpc>
                <a:spcPct val="120000"/>
              </a:lnSpc>
              <a:spcBef>
                <a:spcPts val="600"/>
              </a:spcBef>
              <a:spcAft>
                <a:spcPts val="600"/>
              </a:spcAft>
              <a:buNone/>
            </a:pPr>
            <a:r>
              <a:rPr lang="en-US" sz="3200" b="1" u="sng" dirty="0" smtClean="0">
                <a:effectLst>
                  <a:outerShdw blurRad="38100" dist="38100" dir="2700000" algn="tl">
                    <a:srgbClr val="000000">
                      <a:alpha val="43137"/>
                    </a:srgbClr>
                  </a:outerShdw>
                </a:effectLst>
                <a:latin typeface="Calibri Light" panose="020F0302020204030204" pitchFamily="34" charset="0"/>
              </a:rPr>
              <a:t>Between FY 2000 to FY 2015  </a:t>
            </a:r>
            <a:r>
              <a:rPr lang="en-US" sz="2300" b="1" i="1" u="sng" dirty="0" smtClean="0">
                <a:effectLst>
                  <a:outerShdw blurRad="38100" dist="38100" dir="2700000" algn="tl">
                    <a:srgbClr val="000000">
                      <a:alpha val="43137"/>
                    </a:srgbClr>
                  </a:outerShdw>
                </a:effectLst>
                <a:latin typeface="Calibri Light" panose="020F0302020204030204" pitchFamily="34" charset="0"/>
              </a:rPr>
              <a:t>(Adjusting to FY 15 dollars) </a:t>
            </a:r>
            <a:r>
              <a:rPr lang="en-US" sz="2300" b="1" dirty="0" smtClean="0">
                <a:latin typeface="Calibri Light" panose="020F0302020204030204" pitchFamily="34" charset="0"/>
              </a:rPr>
              <a:t>	</a:t>
            </a:r>
          </a:p>
          <a:p>
            <a:pPr marL="285750" indent="-457200">
              <a:lnSpc>
                <a:spcPct val="120000"/>
              </a:lnSpc>
              <a:spcAft>
                <a:spcPts val="600"/>
              </a:spcAft>
              <a:buNone/>
            </a:pPr>
            <a:r>
              <a:rPr lang="en-US" b="1" dirty="0" smtClean="0">
                <a:latin typeface="Calibri Light" panose="020F0302020204030204" pitchFamily="34" charset="0"/>
              </a:rPr>
              <a:t>	</a:t>
            </a:r>
            <a:r>
              <a:rPr lang="en-US" b="1" u="sng" dirty="0" smtClean="0">
                <a:latin typeface="Calibri Light" panose="020F0302020204030204" pitchFamily="34" charset="0"/>
              </a:rPr>
              <a:t>Public Universities</a:t>
            </a:r>
            <a:r>
              <a:rPr lang="en-US" dirty="0" smtClean="0">
                <a:latin typeface="Calibri Light" panose="020F0302020204030204" pitchFamily="34" charset="0"/>
              </a:rPr>
              <a:t/>
            </a:r>
            <a:br>
              <a:rPr lang="en-US" dirty="0" smtClean="0">
                <a:latin typeface="Calibri Light" panose="020F0302020204030204" pitchFamily="34" charset="0"/>
              </a:rPr>
            </a:br>
            <a:r>
              <a:rPr lang="en-US" dirty="0" smtClean="0">
                <a:latin typeface="Calibri Light" panose="020F0302020204030204" pitchFamily="34" charset="0"/>
              </a:rPr>
              <a:t>State general funds support as percentage of overall revenues declined </a:t>
            </a:r>
            <a:r>
              <a:rPr lang="en-US" i="1" dirty="0" smtClean="0">
                <a:latin typeface="Calibri Light" panose="020F0302020204030204" pitchFamily="34" charset="0"/>
              </a:rPr>
              <a:t>72% to 39% </a:t>
            </a:r>
            <a:r>
              <a:rPr lang="en-US" dirty="0" smtClean="0">
                <a:latin typeface="Calibri Light" panose="020F0302020204030204" pitchFamily="34" charset="0"/>
              </a:rPr>
              <a:t>while tuition revenues increased </a:t>
            </a:r>
            <a:r>
              <a:rPr lang="en-US" i="1" dirty="0" smtClean="0">
                <a:latin typeface="Calibri Light" panose="020F0302020204030204" pitchFamily="34" charset="0"/>
              </a:rPr>
              <a:t>28% to 61% with weighted tuition &amp; fee rates rising by 140%.</a:t>
            </a:r>
          </a:p>
          <a:p>
            <a:pPr marL="285750" indent="-457200">
              <a:lnSpc>
                <a:spcPct val="120000"/>
              </a:lnSpc>
              <a:spcAft>
                <a:spcPts val="600"/>
              </a:spcAft>
              <a:buNone/>
            </a:pPr>
            <a:r>
              <a:rPr lang="en-US" i="1" dirty="0" smtClean="0">
                <a:latin typeface="Calibri Light" panose="020F0302020204030204" pitchFamily="34" charset="0"/>
              </a:rPr>
              <a:t> </a:t>
            </a:r>
            <a:r>
              <a:rPr lang="en-US" dirty="0" smtClean="0">
                <a:latin typeface="Calibri Light" panose="020F0302020204030204" pitchFamily="34" charset="0"/>
              </a:rPr>
              <a:t>	</a:t>
            </a:r>
            <a:r>
              <a:rPr lang="en-US" b="1" u="sng" dirty="0" smtClean="0">
                <a:latin typeface="Calibri Light" panose="020F0302020204030204" pitchFamily="34" charset="0"/>
              </a:rPr>
              <a:t>Community Colleges</a:t>
            </a:r>
            <a:r>
              <a:rPr lang="en-US" dirty="0" smtClean="0">
                <a:latin typeface="Calibri Light" panose="020F0302020204030204" pitchFamily="34" charset="0"/>
              </a:rPr>
              <a:t/>
            </a:r>
            <a:br>
              <a:rPr lang="en-US" dirty="0" smtClean="0">
                <a:latin typeface="Calibri Light" panose="020F0302020204030204" pitchFamily="34" charset="0"/>
              </a:rPr>
            </a:br>
            <a:r>
              <a:rPr lang="en-US" dirty="0" smtClean="0">
                <a:latin typeface="Calibri Light" panose="020F0302020204030204" pitchFamily="34" charset="0"/>
              </a:rPr>
              <a:t>State general funds support as percentage of overall revenues declined </a:t>
            </a:r>
            <a:r>
              <a:rPr lang="en-US" i="1" dirty="0" smtClean="0">
                <a:latin typeface="Calibri Light" panose="020F0302020204030204" pitchFamily="34" charset="0"/>
              </a:rPr>
              <a:t>28% to 15% </a:t>
            </a:r>
            <a:r>
              <a:rPr lang="en-US" dirty="0" smtClean="0">
                <a:latin typeface="Calibri Light" panose="020F0302020204030204" pitchFamily="34" charset="0"/>
              </a:rPr>
              <a:t>while tuition revenues increased </a:t>
            </a:r>
            <a:r>
              <a:rPr lang="en-US" i="1" dirty="0" smtClean="0">
                <a:latin typeface="Calibri Light" panose="020F0302020204030204" pitchFamily="34" charset="0"/>
              </a:rPr>
              <a:t>27% to 44% with weighted tuition &amp; fee rates rising by 73%.</a:t>
            </a:r>
          </a:p>
          <a:p>
            <a:pPr marL="285750" indent="-457200">
              <a:lnSpc>
                <a:spcPct val="120000"/>
              </a:lnSpc>
              <a:spcAft>
                <a:spcPts val="600"/>
              </a:spcAft>
              <a:buNone/>
            </a:pPr>
            <a:r>
              <a:rPr lang="en-US" i="1" dirty="0">
                <a:latin typeface="Calibri Light" panose="020F0302020204030204" pitchFamily="34" charset="0"/>
              </a:rPr>
              <a:t>	</a:t>
            </a:r>
            <a:r>
              <a:rPr lang="en-US" b="1" u="sng" dirty="0" smtClean="0">
                <a:latin typeface="Calibri Light" panose="020F0302020204030204" pitchFamily="34" charset="0"/>
              </a:rPr>
              <a:t>MAP Program</a:t>
            </a:r>
            <a:r>
              <a:rPr lang="en-US" dirty="0">
                <a:latin typeface="Calibri Light" panose="020F0302020204030204" pitchFamily="34" charset="0"/>
              </a:rPr>
              <a:t/>
            </a:r>
            <a:br>
              <a:rPr lang="en-US" dirty="0">
                <a:latin typeface="Calibri Light" panose="020F0302020204030204" pitchFamily="34" charset="0"/>
              </a:rPr>
            </a:br>
            <a:r>
              <a:rPr lang="en-US" dirty="0" smtClean="0">
                <a:latin typeface="Calibri Light" panose="020F0302020204030204" pitchFamily="34" charset="0"/>
              </a:rPr>
              <a:t>While State </a:t>
            </a:r>
            <a:r>
              <a:rPr lang="en-US" dirty="0">
                <a:latin typeface="Calibri Light" panose="020F0302020204030204" pitchFamily="34" charset="0"/>
              </a:rPr>
              <a:t>general funds </a:t>
            </a:r>
            <a:r>
              <a:rPr lang="en-US" dirty="0" smtClean="0">
                <a:latin typeface="Calibri Light" panose="020F0302020204030204" pitchFamily="34" charset="0"/>
              </a:rPr>
              <a:t>appropriations increased 9%, after adjusting for inflation, it reflects a 22% decrease.  In FY 2015, there were 6% less student awards with the maximum award only covering about a quarter of the average tuition &amp; fees </a:t>
            </a:r>
            <a:r>
              <a:rPr lang="en-US" sz="2400" i="1" dirty="0" smtClean="0">
                <a:latin typeface="Calibri Light" panose="020F0302020204030204" pitchFamily="34" charset="0"/>
              </a:rPr>
              <a:t>(both 2-yr &amp; 4-yr) </a:t>
            </a:r>
            <a:r>
              <a:rPr lang="en-US" dirty="0" smtClean="0">
                <a:latin typeface="Calibri Light" panose="020F0302020204030204" pitchFamily="34" charset="0"/>
              </a:rPr>
              <a:t>compared to 100% in 2000.   </a:t>
            </a:r>
            <a:endParaRPr lang="en-US" i="1" dirty="0" smtClean="0">
              <a:latin typeface="Calibri Light" panose="020F0302020204030204" pitchFamily="34" charset="0"/>
            </a:endParaRP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p:cNvPicPr>
            <a:picLocks noChangeAspect="1" noChangeArrowheads="1"/>
          </p:cNvPicPr>
          <p:nvPr/>
        </p:nvPicPr>
        <p:blipFill>
          <a:blip r:embed="rId2" cstate="print"/>
          <a:srcRect/>
          <a:stretch>
            <a:fillRect/>
          </a:stretch>
        </p:blipFill>
        <p:spPr bwMode="auto">
          <a:xfrm>
            <a:off x="0" y="-1"/>
            <a:ext cx="9144000" cy="6858001"/>
          </a:xfrm>
          <a:prstGeom prst="rect">
            <a:avLst/>
          </a:prstGeom>
          <a:noFill/>
          <a:ln w="9525">
            <a:noFill/>
            <a:miter lim="800000"/>
            <a:headEnd/>
            <a:tailEnd/>
          </a:ln>
        </p:spPr>
      </p:pic>
      <p:sp>
        <p:nvSpPr>
          <p:cNvPr id="5" name="Rectangle 4"/>
          <p:cNvSpPr/>
          <p:nvPr/>
        </p:nvSpPr>
        <p:spPr>
          <a:xfrm>
            <a:off x="8037630" y="4817423"/>
            <a:ext cx="745836" cy="461665"/>
          </a:xfrm>
          <a:prstGeom prst="rect">
            <a:avLst/>
          </a:prstGeom>
        </p:spPr>
        <p:txBody>
          <a:bodyPr wrap="square">
            <a:spAutoFit/>
          </a:bodyPr>
          <a:lstStyle/>
          <a:p>
            <a:endParaRPr lang="en-US" sz="2400" dirty="0">
              <a:solidFill>
                <a:schemeClr val="bg1"/>
              </a:solidFill>
            </a:endParaRPr>
          </a:p>
        </p:txBody>
      </p:sp>
      <p:pic>
        <p:nvPicPr>
          <p:cNvPr id="6" name="Picture 5"/>
          <p:cNvPicPr>
            <a:picLocks noChangeAspect="1"/>
          </p:cNvPicPr>
          <p:nvPr/>
        </p:nvPicPr>
        <p:blipFill>
          <a:blip r:embed="rId3" cstate="print"/>
          <a:stretch>
            <a:fillRect/>
          </a:stretch>
        </p:blipFill>
        <p:spPr>
          <a:xfrm>
            <a:off x="1346991" y="4593278"/>
            <a:ext cx="926672" cy="664522"/>
          </a:xfrm>
          <a:prstGeom prst="rect">
            <a:avLst/>
          </a:prstGeom>
        </p:spPr>
      </p:pic>
      <p:pic>
        <p:nvPicPr>
          <p:cNvPr id="8" name="Picture 7"/>
          <p:cNvPicPr>
            <a:picLocks noChangeAspect="1"/>
          </p:cNvPicPr>
          <p:nvPr/>
        </p:nvPicPr>
        <p:blipFill>
          <a:blip r:embed="rId4" cstate="print"/>
          <a:stretch>
            <a:fillRect/>
          </a:stretch>
        </p:blipFill>
        <p:spPr>
          <a:xfrm>
            <a:off x="1346991" y="2511804"/>
            <a:ext cx="926672" cy="664522"/>
          </a:xfrm>
          <a:prstGeom prst="rect">
            <a:avLst/>
          </a:prstGeom>
        </p:spPr>
      </p:pic>
      <p:pic>
        <p:nvPicPr>
          <p:cNvPr id="9" name="Picture 8"/>
          <p:cNvPicPr>
            <a:picLocks noChangeAspect="1"/>
          </p:cNvPicPr>
          <p:nvPr/>
        </p:nvPicPr>
        <p:blipFill>
          <a:blip r:embed="rId5" cstate="print"/>
          <a:stretch>
            <a:fillRect/>
          </a:stretch>
        </p:blipFill>
        <p:spPr>
          <a:xfrm>
            <a:off x="8001000" y="2627779"/>
            <a:ext cx="926672" cy="664522"/>
          </a:xfrm>
          <a:prstGeom prst="rect">
            <a:avLst/>
          </a:prstGeom>
        </p:spPr>
      </p:pic>
      <p:sp>
        <p:nvSpPr>
          <p:cNvPr id="14" name="Rectangle 13"/>
          <p:cNvSpPr/>
          <p:nvPr/>
        </p:nvSpPr>
        <p:spPr>
          <a:xfrm>
            <a:off x="8041341" y="4733364"/>
            <a:ext cx="770965" cy="461665"/>
          </a:xfrm>
          <a:prstGeom prst="rect">
            <a:avLst/>
          </a:prstGeom>
        </p:spPr>
        <p:txBody>
          <a:bodyPr wrap="square">
            <a:spAutoFit/>
          </a:bodyPr>
          <a:lstStyle/>
          <a:p>
            <a:r>
              <a:rPr lang="en-US" sz="2400" dirty="0" smtClean="0">
                <a:solidFill>
                  <a:schemeClr val="bg1"/>
                </a:solidFill>
                <a:latin typeface="+mj-lt"/>
              </a:rPr>
              <a:t>39%</a:t>
            </a:r>
            <a:endParaRPr lang="en-US" sz="2400" dirty="0">
              <a:latin typeface="+mj-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p:cNvPicPr>
            <a:picLocks noChangeAspect="1" noChangeArrowheads="1"/>
          </p:cNvPicPr>
          <p:nvPr/>
        </p:nvPicPr>
        <p:blipFill>
          <a:blip r:embed="rId2" cstate="print"/>
          <a:srcRect/>
          <a:stretch>
            <a:fillRect/>
          </a:stretch>
        </p:blipFill>
        <p:spPr bwMode="auto">
          <a:xfrm>
            <a:off x="1" y="0"/>
            <a:ext cx="9144000" cy="6858000"/>
          </a:xfrm>
          <a:prstGeom prst="rect">
            <a:avLst/>
          </a:prstGeom>
          <a:noFill/>
          <a:ln w="9525">
            <a:noFill/>
            <a:miter lim="800000"/>
            <a:headEnd/>
            <a:tailEnd/>
          </a:ln>
        </p:spPr>
      </p:pic>
      <p:pic>
        <p:nvPicPr>
          <p:cNvPr id="5" name="Picture 4"/>
          <p:cNvPicPr>
            <a:picLocks noChangeAspect="1"/>
          </p:cNvPicPr>
          <p:nvPr/>
        </p:nvPicPr>
        <p:blipFill>
          <a:blip r:embed="rId3" cstate="print"/>
          <a:stretch>
            <a:fillRect/>
          </a:stretch>
        </p:blipFill>
        <p:spPr>
          <a:xfrm>
            <a:off x="1236155" y="2931420"/>
            <a:ext cx="926672" cy="670618"/>
          </a:xfrm>
          <a:prstGeom prst="rect">
            <a:avLst/>
          </a:prstGeom>
        </p:spPr>
      </p:pic>
      <p:pic>
        <p:nvPicPr>
          <p:cNvPr id="6" name="Picture 5"/>
          <p:cNvPicPr>
            <a:picLocks noChangeAspect="1"/>
          </p:cNvPicPr>
          <p:nvPr/>
        </p:nvPicPr>
        <p:blipFill>
          <a:blip r:embed="rId4" cstate="print"/>
          <a:stretch>
            <a:fillRect/>
          </a:stretch>
        </p:blipFill>
        <p:spPr>
          <a:xfrm>
            <a:off x="1236155" y="3949476"/>
            <a:ext cx="926672" cy="664522"/>
          </a:xfrm>
          <a:prstGeom prst="rect">
            <a:avLst/>
          </a:prstGeom>
        </p:spPr>
      </p:pic>
      <p:pic>
        <p:nvPicPr>
          <p:cNvPr id="7" name="Picture 6"/>
          <p:cNvPicPr>
            <a:picLocks noChangeAspect="1"/>
          </p:cNvPicPr>
          <p:nvPr/>
        </p:nvPicPr>
        <p:blipFill>
          <a:blip r:embed="rId5" cstate="print"/>
          <a:stretch>
            <a:fillRect/>
          </a:stretch>
        </p:blipFill>
        <p:spPr>
          <a:xfrm>
            <a:off x="8217328" y="4097658"/>
            <a:ext cx="926672" cy="664522"/>
          </a:xfrm>
          <a:prstGeom prst="rect">
            <a:avLst/>
          </a:prstGeom>
        </p:spPr>
      </p:pic>
      <p:pic>
        <p:nvPicPr>
          <p:cNvPr id="8" name="Picture 7"/>
          <p:cNvPicPr>
            <a:picLocks noChangeAspect="1"/>
          </p:cNvPicPr>
          <p:nvPr/>
        </p:nvPicPr>
        <p:blipFill>
          <a:blip r:embed="rId6" cstate="print"/>
          <a:stretch>
            <a:fillRect/>
          </a:stretch>
        </p:blipFill>
        <p:spPr>
          <a:xfrm>
            <a:off x="8217327" y="2555881"/>
            <a:ext cx="926672" cy="664522"/>
          </a:xfrm>
          <a:prstGeom prst="rect">
            <a:avLst/>
          </a:prstGeom>
        </p:spPr>
      </p:pic>
      <p:pic>
        <p:nvPicPr>
          <p:cNvPr id="9" name="Picture 8"/>
          <p:cNvPicPr>
            <a:picLocks noChangeAspect="1"/>
          </p:cNvPicPr>
          <p:nvPr/>
        </p:nvPicPr>
        <p:blipFill>
          <a:blip r:embed="rId7" cstate="print"/>
          <a:stretch>
            <a:fillRect/>
          </a:stretch>
        </p:blipFill>
        <p:spPr>
          <a:xfrm>
            <a:off x="1236155" y="4961436"/>
            <a:ext cx="926672" cy="664522"/>
          </a:xfrm>
          <a:prstGeom prst="rect">
            <a:avLst/>
          </a:prstGeom>
        </p:spPr>
      </p:pic>
      <p:pic>
        <p:nvPicPr>
          <p:cNvPr id="10" name="Picture 9"/>
          <p:cNvPicPr>
            <a:picLocks noChangeAspect="1"/>
          </p:cNvPicPr>
          <p:nvPr/>
        </p:nvPicPr>
        <p:blipFill>
          <a:blip r:embed="rId8" cstate="print"/>
          <a:stretch>
            <a:fillRect/>
          </a:stretch>
        </p:blipFill>
        <p:spPr>
          <a:xfrm>
            <a:off x="8217328" y="5083909"/>
            <a:ext cx="926672" cy="66452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0500"/>
            <a:ext cx="7886700" cy="1181101"/>
          </a:xfrm>
        </p:spPr>
        <p:txBody>
          <a:bodyPr/>
          <a:lstStyle/>
          <a:p>
            <a:pPr algn="ctr"/>
            <a:r>
              <a:rPr lang="en-US" b="1" dirty="0" smtClean="0">
                <a:latin typeface="Calibri Light" panose="020F0302020204030204" pitchFamily="34" charset="0"/>
              </a:rPr>
              <a:t>Investing in Higher Education</a:t>
            </a:r>
            <a:endParaRPr lang="en-US" b="1" dirty="0">
              <a:latin typeface="Calibri Light" panose="020F0302020204030204" pitchFamily="34" charset="0"/>
            </a:endParaRPr>
          </a:p>
        </p:txBody>
      </p:sp>
      <p:sp>
        <p:nvSpPr>
          <p:cNvPr id="3" name="Content Placeholder 2"/>
          <p:cNvSpPr>
            <a:spLocks noGrp="1"/>
          </p:cNvSpPr>
          <p:nvPr>
            <p:ph idx="1"/>
          </p:nvPr>
        </p:nvSpPr>
        <p:spPr>
          <a:xfrm>
            <a:off x="352425" y="1136072"/>
            <a:ext cx="8162925" cy="5578763"/>
          </a:xfrm>
        </p:spPr>
        <p:txBody>
          <a:bodyPr>
            <a:normAutofit fontScale="92500" lnSpcReduction="10000"/>
          </a:bodyPr>
          <a:lstStyle/>
          <a:p>
            <a:r>
              <a:rPr lang="en-US" dirty="0" smtClean="0">
                <a:latin typeface="+mj-lt"/>
              </a:rPr>
              <a:t>Cornerstone to state’s economy &amp; our standard of living – </a:t>
            </a:r>
            <a:r>
              <a:rPr lang="en-US" b="1" dirty="0" smtClean="0">
                <a:latin typeface="+mj-lt"/>
              </a:rPr>
              <a:t>150 years investment in public institutions </a:t>
            </a:r>
            <a:r>
              <a:rPr lang="en-US" dirty="0">
                <a:latin typeface="+mj-lt"/>
              </a:rPr>
              <a:t>~ while reducing pressure on state budgets in health care, public assistance, and criminal justice </a:t>
            </a:r>
            <a:r>
              <a:rPr lang="en-US" dirty="0" smtClean="0">
                <a:latin typeface="+mj-lt"/>
              </a:rPr>
              <a:t>costs.</a:t>
            </a:r>
          </a:p>
          <a:p>
            <a:r>
              <a:rPr lang="en-US" dirty="0" smtClean="0">
                <a:latin typeface="+mj-lt"/>
              </a:rPr>
              <a:t>Investment drives regional and state growth employing 61,000 with </a:t>
            </a:r>
            <a:r>
              <a:rPr lang="en-US" b="1" dirty="0" smtClean="0">
                <a:latin typeface="+mj-lt"/>
              </a:rPr>
              <a:t>$6.9 billion</a:t>
            </a:r>
            <a:r>
              <a:rPr lang="en-US" dirty="0" smtClean="0">
                <a:latin typeface="+mj-lt"/>
              </a:rPr>
              <a:t> in university spending, generating $28 billion to the economy</a:t>
            </a:r>
          </a:p>
          <a:p>
            <a:r>
              <a:rPr lang="en-US" dirty="0" smtClean="0">
                <a:latin typeface="+mj-lt"/>
              </a:rPr>
              <a:t>Community Colleges spending lead to </a:t>
            </a:r>
            <a:r>
              <a:rPr lang="en-US" b="1" dirty="0" smtClean="0">
                <a:latin typeface="+mj-lt"/>
              </a:rPr>
              <a:t>$3.1 billion </a:t>
            </a:r>
            <a:r>
              <a:rPr lang="en-US" dirty="0" smtClean="0">
                <a:latin typeface="+mj-lt"/>
              </a:rPr>
              <a:t>and nearly 51,000 jobs in FY 12.</a:t>
            </a:r>
          </a:p>
          <a:p>
            <a:r>
              <a:rPr lang="en-US" dirty="0" smtClean="0">
                <a:latin typeface="+mj-lt"/>
              </a:rPr>
              <a:t>Closing college attainment gap and strengthening workforce earnings depends on investment in public higher education.</a:t>
            </a:r>
          </a:p>
          <a:p>
            <a:r>
              <a:rPr lang="en-US" dirty="0" smtClean="0">
                <a:latin typeface="+mj-lt"/>
              </a:rPr>
              <a:t>Close income inequality, 2.9 million of the 6.6 million new jobs since 2008 pay over $53k, </a:t>
            </a:r>
            <a:r>
              <a:rPr lang="en-US" b="1" dirty="0" smtClean="0">
                <a:latin typeface="+mj-lt"/>
              </a:rPr>
              <a:t>97% of these good jobs went to degree holders</a:t>
            </a:r>
            <a:r>
              <a:rPr lang="en-US" dirty="0" smtClean="0">
                <a:latin typeface="+mj-lt"/>
              </a:rPr>
              <a:t>.</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2124</TotalTime>
  <Words>519</Words>
  <Application>Microsoft Office PowerPoint</Application>
  <PresentationFormat>On-screen Show (4:3)</PresentationFormat>
  <Paragraphs>66</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Century Gothic</vt:lpstr>
      <vt:lpstr>Wingdings</vt:lpstr>
      <vt:lpstr>Office Theme</vt:lpstr>
      <vt:lpstr>PowerPoint Presentation</vt:lpstr>
      <vt:lpstr>IBHE’s FY17 Budget Recommendation</vt:lpstr>
      <vt:lpstr>PowerPoint Presentation</vt:lpstr>
      <vt:lpstr>PowerPoint Presentation</vt:lpstr>
      <vt:lpstr>State support for Higher Education programs decreased $1.1 billion since 2000 ~ putting greater reliance on Income Funds and local resources </vt:lpstr>
      <vt:lpstr> </vt:lpstr>
      <vt:lpstr>PowerPoint Presentation</vt:lpstr>
      <vt:lpstr>PowerPoint Presentation</vt:lpstr>
      <vt:lpstr>Investing in Higher Education</vt:lpstr>
      <vt:lpstr>Major Highlights for FY 2017 (General Funds)</vt:lpstr>
      <vt:lpstr>Major Highlights for FY 2017 (General Funds)</vt:lpstr>
      <vt:lpstr>Major Highlights for FY 2017 (General Funds)</vt:lpstr>
      <vt:lpstr>Budget Predictability is Required to Get Back on Track</vt:lpstr>
      <vt:lpstr>Maintain Foundation Level for Public Universities</vt:lpstr>
      <vt:lpstr>Stagnant Growth for Community Colleges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Chase, Emily</dc:creator>
  <cp:lastModifiedBy>Mayer, Shawna</cp:lastModifiedBy>
  <cp:revision>140</cp:revision>
  <cp:lastPrinted>2015-11-30T15:49:53Z</cp:lastPrinted>
  <dcterms:created xsi:type="dcterms:W3CDTF">2015-09-24T14:35:42Z</dcterms:created>
  <dcterms:modified xsi:type="dcterms:W3CDTF">2016-02-15T16:58:22Z</dcterms:modified>
</cp:coreProperties>
</file>